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sldIdLst>
    <p:sldId id="256" r:id="rId2"/>
    <p:sldId id="257" r:id="rId3"/>
    <p:sldId id="281" r:id="rId4"/>
    <p:sldId id="264" r:id="rId5"/>
    <p:sldId id="277" r:id="rId6"/>
    <p:sldId id="286" r:id="rId7"/>
    <p:sldId id="284" r:id="rId8"/>
    <p:sldId id="285" r:id="rId9"/>
    <p:sldId id="283" r:id="rId10"/>
    <p:sldId id="287" r:id="rId11"/>
    <p:sldId id="282" r:id="rId12"/>
    <p:sldId id="258" r:id="rId13"/>
    <p:sldId id="266" r:id="rId14"/>
    <p:sldId id="267" r:id="rId15"/>
    <p:sldId id="259" r:id="rId16"/>
    <p:sldId id="268" r:id="rId17"/>
    <p:sldId id="269" r:id="rId18"/>
    <p:sldId id="260" r:id="rId19"/>
    <p:sldId id="270" r:id="rId20"/>
    <p:sldId id="278" r:id="rId21"/>
    <p:sldId id="280" r:id="rId22"/>
    <p:sldId id="271" r:id="rId23"/>
    <p:sldId id="261" r:id="rId24"/>
    <p:sldId id="272" r:id="rId25"/>
    <p:sldId id="273" r:id="rId26"/>
    <p:sldId id="262" r:id="rId27"/>
    <p:sldId id="288" r:id="rId28"/>
    <p:sldId id="274" r:id="rId29"/>
    <p:sldId id="275" r:id="rId30"/>
    <p:sldId id="276" r:id="rId31"/>
    <p:sldId id="263" r:id="rId32"/>
    <p:sldId id="279" r:id="rId3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138AAB-5CA2-49A2-9765-B21283EBE3A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72BCF1-A06B-43DC-8D29-39AF2AADBDC3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1CB4EC-A1BE-49E0-8E24-6BD9B08B2DDB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C28D5-4BED-49AA-8147-DA19ACA03D33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05C50-D646-4CE0-AA01-14D6650AA2AE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CFAD2-2386-4680-8F07-0E0CE9201CD3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F3CCBE-AA6C-434E-A0F8-65912D63940E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E94C83-853E-488A-90EB-E8321BAFBEFA}" type="slidenum">
              <a:rPr lang="en-US" altLang="zh-TW"/>
              <a:pPr/>
              <a:t>25</a:t>
            </a:fld>
            <a:endParaRPr lang="en-US" altLang="zh-TW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951779-5F46-4A48-B9F1-C99543E9D1ED}" type="slidenum">
              <a:rPr lang="en-US" altLang="zh-TW"/>
              <a:pPr/>
              <a:t>26</a:t>
            </a:fld>
            <a:endParaRPr lang="en-US" altLang="zh-TW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E6F33-2B9E-4417-BE9A-1D1D201F1517}" type="slidenum">
              <a:rPr lang="en-US" altLang="zh-TW"/>
              <a:pPr/>
              <a:t>28</a:t>
            </a:fld>
            <a:endParaRPr lang="en-US" altLang="zh-TW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4563D1-B030-4B22-9793-26C3F0077ADF}" type="slidenum">
              <a:rPr lang="en-US" altLang="zh-TW"/>
              <a:pPr/>
              <a:t>29</a:t>
            </a:fld>
            <a:endParaRPr lang="en-US" altLang="zh-TW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8980D0-6C63-4F08-85A4-1717E5F1A123}" type="slidenum">
              <a:rPr lang="en-US" altLang="zh-TW"/>
              <a:pPr/>
              <a:t>30</a:t>
            </a:fld>
            <a:endParaRPr lang="en-US" altLang="zh-TW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CCD4A9-1BED-43F8-820B-2347A3713190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0180E-CDD0-4F0A-8C1C-31551F9F4832}" type="slidenum">
              <a:rPr lang="en-US" altLang="zh-TW"/>
              <a:pPr/>
              <a:t>31</a:t>
            </a:fld>
            <a:endParaRPr lang="en-US" altLang="zh-TW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6F04C0-7400-4352-93AE-DCC8E97553B4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A9DDA9-B86F-4523-84E3-4ACEB2C4F2F6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985670-5BF6-40FF-9FAC-A7996516ED6C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216E43-E999-45CF-B3A7-DA5D2AA9A98A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953A0-8211-4250-8D56-7276A39AB712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3EFCB8-154B-465A-B6D3-876181475AE5}" type="slidenum">
              <a:rPr lang="en-US" altLang="zh-TW"/>
              <a:pPr/>
              <a:t>16</a:t>
            </a:fld>
            <a:endParaRPr lang="en-US" altLang="zh-TW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3D290E-DDEF-49F6-BA80-061D85E69787}" type="slidenum">
              <a:rPr lang="en-US" altLang="zh-TW"/>
              <a:pPr/>
              <a:t>17</a:t>
            </a:fld>
            <a:endParaRPr lang="en-US" altLang="zh-TW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2253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2533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22534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2253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2253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2253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253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253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254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254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254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254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2544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45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46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47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48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49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255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2255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22552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2255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E7FC5D3-4AEB-46B7-894D-3C21534FFD7B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22554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D7B6C-860A-4DA3-B8CC-A69ED822EB3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CFD8F-41DA-4685-BE67-53821821CDF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46688-E020-4112-BD05-9CC64E81C59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97F73-A26E-431F-940C-7CD0378CC8C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4BBC1-2222-4197-B3A3-63B54BBEF48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9C17A-CAB6-498E-BAC8-5BACEA7682C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025CE-5A59-4443-B19F-C8A3B554201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7B46C-C9DF-4221-A44F-5618E5705C7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9B650-9A69-4915-AE64-98E6379FB96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16A32-6442-429B-8A61-77B1B6A53B1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150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0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150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2151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151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2151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151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51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51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51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51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151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151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152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2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2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2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2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2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152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152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152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2152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2153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352BB00-AEDE-4891-A4AA-EB9B8D01739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F138210E-9EC5-4875-ADF9-F9CE2671D5E9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412875"/>
            <a:ext cx="8229600" cy="1736725"/>
          </a:xfrm>
        </p:spPr>
        <p:txBody>
          <a:bodyPr/>
          <a:lstStyle/>
          <a:p>
            <a:r>
              <a:rPr lang="zh-TW" altLang="en-US" dirty="0" smtClean="0">
                <a:ea typeface="標楷體" pitchFamily="65" charset="-120"/>
              </a:rPr>
              <a:t>西藏的</a:t>
            </a:r>
            <a:r>
              <a:rPr lang="zh-TW" altLang="en-US" dirty="0">
                <a:ea typeface="標楷體" pitchFamily="65" charset="-120"/>
              </a:rPr>
              <a:t>死與</a:t>
            </a:r>
            <a:r>
              <a:rPr lang="zh-TW" altLang="en-US" dirty="0" smtClean="0">
                <a:ea typeface="標楷體" pitchFamily="65" charset="-120"/>
              </a:rPr>
              <a:t>生：中陰思想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16058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zh-TW" dirty="0"/>
          </a:p>
          <a:p>
            <a:pPr>
              <a:lnSpc>
                <a:spcPct val="90000"/>
              </a:lnSpc>
            </a:pPr>
            <a:endParaRPr lang="en-US" altLang="zh-TW" dirty="0"/>
          </a:p>
          <a:p>
            <a:pPr>
              <a:lnSpc>
                <a:spcPct val="90000"/>
              </a:lnSpc>
            </a:pPr>
            <a:r>
              <a:rPr lang="zh-TW" altLang="en-US" dirty="0"/>
              <a:t>陳  又  新</a:t>
            </a:r>
          </a:p>
          <a:p>
            <a:pPr>
              <a:lnSpc>
                <a:spcPct val="90000"/>
              </a:lnSpc>
            </a:pPr>
            <a:r>
              <a:rPr lang="en-US" altLang="zh-TW" dirty="0" smtClean="0"/>
              <a:t>2014.11.06 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B46C-C9DF-4221-A44F-5618E5705C78}" type="slidenum">
              <a:rPr lang="en-US" altLang="zh-TW" smtClean="0"/>
              <a:pPr/>
              <a:t>10</a:t>
            </a:fld>
            <a:endParaRPr lang="en-US" altLang="zh-TW"/>
          </a:p>
        </p:txBody>
      </p:sp>
      <p:pic>
        <p:nvPicPr>
          <p:cNvPr id="6146" name="Picture 2" descr="book16_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0"/>
            <a:ext cx="3168352" cy="191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book16_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908720"/>
            <a:ext cx="24561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book16_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764704"/>
            <a:ext cx="2386925" cy="247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book16_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717032"/>
            <a:ext cx="249659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book16_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14283" y="3538245"/>
            <a:ext cx="2457634" cy="238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book16_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581128"/>
            <a:ext cx="3310508" cy="203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4211960" y="206084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天</a:t>
            </a:r>
            <a:endParaRPr lang="zh-TW" altLang="en-US" sz="28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139952" y="400506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地獄</a:t>
            </a:r>
            <a:endParaRPr lang="zh-TW" altLang="en-US" sz="28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627784" y="371703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餓鬼</a:t>
            </a:r>
            <a:endParaRPr lang="zh-TW" altLang="en-US" sz="2800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771800" y="242088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人</a:t>
            </a:r>
            <a:endParaRPr lang="zh-TW" altLang="en-US" sz="2800" b="1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508104" y="364502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畜生</a:t>
            </a:r>
            <a:endParaRPr lang="zh-TW" altLang="en-US" sz="2800" b="1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292080" y="2492896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阿修羅</a:t>
            </a:r>
            <a:endParaRPr lang="zh-TW" altLang="en-US" sz="2800" dirty="0"/>
          </a:p>
        </p:txBody>
      </p:sp>
      <p:sp>
        <p:nvSpPr>
          <p:cNvPr id="15" name="橢圓 14"/>
          <p:cNvSpPr/>
          <p:nvPr/>
        </p:nvSpPr>
        <p:spPr>
          <a:xfrm>
            <a:off x="3347864" y="2564904"/>
            <a:ext cx="2088232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六道</a:t>
            </a:r>
            <a:endParaRPr lang="zh-TW" altLang="en-US" sz="4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B46C-C9DF-4221-A44F-5618E5705C78}" type="slidenum">
              <a:rPr lang="en-US" altLang="zh-TW" smtClean="0"/>
              <a:pPr/>
              <a:t>11</a:t>
            </a:fld>
            <a:endParaRPr lang="en-US" altLang="zh-TW"/>
          </a:p>
        </p:txBody>
      </p:sp>
      <p:pic>
        <p:nvPicPr>
          <p:cNvPr id="1026" name="Picture 2" descr="book16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1146"/>
            <a:ext cx="5048419" cy="673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843B-A8CD-4154-A1EA-7C2912181F1A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a typeface="標楷體" pitchFamily="65" charset="-120"/>
              </a:rPr>
              <a:t>一、中陰身的存在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（一）中陰的定義</a:t>
            </a:r>
          </a:p>
          <a:p>
            <a:r>
              <a:rPr lang="zh-TW" altLang="en-US"/>
              <a:t>（二）中陰身</a:t>
            </a:r>
          </a:p>
          <a:p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4CE0-DB73-4649-B192-337A6D73DA97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（一）中陰的定義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zh-TW" dirty="0" err="1" smtClean="0"/>
              <a:t>Antara</a:t>
            </a:r>
            <a:r>
              <a:rPr lang="zh-TW" altLang="en-US" dirty="0" smtClean="0">
                <a:cs typeface="Times New Roman" pitchFamily="18" charset="0"/>
              </a:rPr>
              <a:t>，</a:t>
            </a:r>
            <a:r>
              <a:rPr lang="bo-CN" altLang="zh-TW" sz="3600" dirty="0" smtClean="0"/>
              <a:t>ཨནྟར།</a:t>
            </a:r>
            <a:r>
              <a:rPr lang="zh-TW" altLang="en-US" sz="3600" dirty="0" smtClean="0"/>
              <a:t>、</a:t>
            </a:r>
            <a:r>
              <a:rPr lang="bo-CN" altLang="zh-TW" sz="3600" dirty="0" smtClean="0"/>
              <a:t>བར།</a:t>
            </a:r>
            <a:r>
              <a:rPr lang="zh-TW" altLang="en-US" dirty="0" smtClean="0">
                <a:latin typeface="新細明體" pitchFamily="18" charset="-120"/>
                <a:ea typeface="標楷體" pitchFamily="65" charset="-120"/>
              </a:rPr>
              <a:t>（</a:t>
            </a:r>
            <a:r>
              <a:rPr lang="en-US" altLang="zh-TW" dirty="0" smtClean="0">
                <a:ea typeface="標楷體" pitchFamily="65" charset="-120"/>
              </a:rPr>
              <a:t>Bar</a:t>
            </a:r>
            <a:r>
              <a:rPr lang="zh-TW" altLang="en-US" dirty="0" smtClean="0">
                <a:latin typeface="新細明體" pitchFamily="18" charset="-120"/>
                <a:ea typeface="標楷體" pitchFamily="65" charset="-120"/>
              </a:rPr>
              <a:t>），</a:t>
            </a:r>
            <a:r>
              <a:rPr lang="zh-TW" altLang="en-US" dirty="0" smtClean="0">
                <a:latin typeface="+mn-ea"/>
              </a:rPr>
              <a:t>意為：之間</a:t>
            </a:r>
            <a:r>
              <a:rPr lang="zh-TW" altLang="en-US" dirty="0" smtClean="0">
                <a:ea typeface="標楷體" pitchFamily="65" charset="-120"/>
              </a:rPr>
              <a:t>，</a:t>
            </a:r>
            <a:r>
              <a:rPr lang="zh-TW" altLang="en-US" dirty="0" smtClean="0">
                <a:latin typeface="新細明體" pitchFamily="18" charset="-120"/>
                <a:ea typeface="新細明體" pitchFamily="18" charset="-120"/>
              </a:rPr>
              <a:t>中間。</a:t>
            </a:r>
            <a:r>
              <a:rPr lang="zh-TW" altLang="en-US" dirty="0" smtClean="0"/>
              <a:t>  </a:t>
            </a:r>
            <a:r>
              <a:rPr lang="en-US" altLang="zh-TW" dirty="0" err="1" smtClean="0"/>
              <a:t>Bhava</a:t>
            </a:r>
            <a:r>
              <a:rPr lang="en-US" altLang="zh-TW" dirty="0" smtClean="0"/>
              <a:t> </a:t>
            </a:r>
            <a:r>
              <a:rPr lang="zh-TW" altLang="en-US" dirty="0" smtClean="0"/>
              <a:t>，</a:t>
            </a:r>
            <a:r>
              <a:rPr lang="bo-CN" altLang="zh-TW" sz="3600" dirty="0" smtClean="0"/>
              <a:t>བྷྰགཿ</a:t>
            </a:r>
            <a:r>
              <a:rPr lang="zh-TW" altLang="en-US" dirty="0" smtClean="0"/>
              <a:t>、</a:t>
            </a:r>
            <a:r>
              <a:rPr lang="bo-CN" altLang="zh-TW" sz="3600" dirty="0" smtClean="0"/>
              <a:t>དོ།</a:t>
            </a:r>
            <a:r>
              <a:rPr lang="en-US" altLang="zh-TW" dirty="0" smtClean="0"/>
              <a:t> </a:t>
            </a:r>
            <a:r>
              <a:rPr lang="zh-TW" altLang="en-US" dirty="0" smtClean="0">
                <a:latin typeface="新細明體" pitchFamily="18" charset="-120"/>
              </a:rPr>
              <a:t>（</a:t>
            </a:r>
            <a:r>
              <a:rPr lang="en-US" altLang="zh-TW" dirty="0" smtClean="0"/>
              <a:t>Do</a:t>
            </a:r>
            <a:r>
              <a:rPr lang="zh-TW" altLang="en-US" dirty="0" smtClean="0">
                <a:latin typeface="新細明體" pitchFamily="18" charset="-120"/>
                <a:ea typeface="標楷體" pitchFamily="65" charset="-120"/>
              </a:rPr>
              <a:t>）</a:t>
            </a:r>
            <a:r>
              <a:rPr lang="zh-TW" altLang="en-US" dirty="0" smtClean="0">
                <a:latin typeface="新細明體" pitchFamily="18" charset="-120"/>
                <a:ea typeface="新細明體" pitchFamily="18" charset="-120"/>
              </a:rPr>
              <a:t>意為 ：一雙、 二。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Antar</a:t>
            </a:r>
            <a:r>
              <a:rPr lang="en-US" altLang="zh-TW" dirty="0" err="1" smtClean="0">
                <a:latin typeface="KH2s_kj" pitchFamily="2" charset="0"/>
              </a:rPr>
              <a:t>A</a:t>
            </a:r>
            <a:r>
              <a:rPr lang="en-US" altLang="zh-TW" dirty="0" err="1" smtClean="0"/>
              <a:t>bhava</a:t>
            </a:r>
            <a:r>
              <a:rPr lang="zh-TW" altLang="en-US" dirty="0" smtClean="0">
                <a:latin typeface="KH2s_kj" pitchFamily="2" charset="0"/>
              </a:rPr>
              <a:t>，</a:t>
            </a:r>
            <a:r>
              <a:rPr lang="bo-CN" altLang="zh-TW" sz="3600" dirty="0" smtClean="0">
                <a:latin typeface="KH2s_kj" pitchFamily="2" charset="0"/>
              </a:rPr>
              <a:t>བར་དོ།</a:t>
            </a:r>
            <a:r>
              <a:rPr lang="zh-TW" altLang="en-US" dirty="0" smtClean="0">
                <a:latin typeface="新細明體" pitchFamily="18" charset="-120"/>
              </a:rPr>
              <a:t>（</a:t>
            </a:r>
            <a:r>
              <a:rPr lang="en-US" altLang="zh-TW" dirty="0" smtClean="0"/>
              <a:t>Bar do</a:t>
            </a:r>
            <a:r>
              <a:rPr lang="zh-TW" altLang="en-US" dirty="0" smtClean="0">
                <a:latin typeface="新細明體" pitchFamily="18" charset="-120"/>
              </a:rPr>
              <a:t>）</a:t>
            </a:r>
            <a:r>
              <a:rPr lang="zh-TW" altLang="en-US" dirty="0" smtClean="0"/>
              <a:t>，</a:t>
            </a:r>
            <a:r>
              <a:rPr lang="zh-TW" altLang="en-US" dirty="0" smtClean="0">
                <a:latin typeface="新細明體" pitchFamily="18" charset="-120"/>
                <a:ea typeface="新細明體" pitchFamily="18" charset="-120"/>
              </a:rPr>
              <a:t>意為二者中間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dirty="0" smtClean="0">
                <a:latin typeface="新細明體" pitchFamily="18" charset="-120"/>
                <a:ea typeface="新細明體" pitchFamily="18" charset="-120"/>
              </a:rPr>
              <a:t>中文翻譯有「中陰」 、「中有」 、「中蘊」等。</a:t>
            </a:r>
            <a:endParaRPr lang="en-US" altLang="zh-TW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dirty="0" smtClean="0"/>
              <a:t>廣義的指兩個時間、空間或世間之間的歷程、階段或狀態。狹義的是指中陰身、中有，是指物質生命死亡之後意識游離狀態的存在，在具足條件下也得以解脫輪迴或再次入胎投生，繼續輪迴。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30B5-16C1-4ED1-AD79-2A7ACBFA460F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>
                <a:ea typeface="標楷體" pitchFamily="65" charset="-120"/>
              </a:rPr>
              <a:t>（二）中陰身</a:t>
            </a:r>
            <a:r>
              <a:rPr lang="zh-TW" altLang="en-US" sz="4000"/>
              <a:t/>
            </a:r>
            <a:br>
              <a:rPr lang="zh-TW" altLang="en-US" sz="4000"/>
            </a:br>
            <a:endParaRPr lang="zh-TW" altLang="en-US" sz="40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dirty="0"/>
              <a:t>除了造五無間罪業、無色界眾生無中陰之外，在欲界、色界與天、人、非天、地獄、畜生、餓鬼六道都有中陰。 </a:t>
            </a:r>
          </a:p>
          <a:p>
            <a:pPr>
              <a:lnSpc>
                <a:spcPct val="90000"/>
              </a:lnSpc>
            </a:pPr>
            <a:r>
              <a:rPr lang="zh-TW" altLang="en-US" dirty="0"/>
              <a:t>存在於中陰狀態下而具有形體的眾生，</a:t>
            </a:r>
            <a:r>
              <a:rPr lang="zh-TW" altLang="en-US" dirty="0" smtClean="0"/>
              <a:t>稱為「中</a:t>
            </a:r>
            <a:r>
              <a:rPr lang="zh-TW" altLang="en-US" dirty="0"/>
              <a:t>陰</a:t>
            </a:r>
            <a:r>
              <a:rPr lang="zh-TW" altLang="en-US" dirty="0" smtClean="0"/>
              <a:t>身」。</a:t>
            </a:r>
            <a:endParaRPr lang="zh-TW" altLang="en-US" dirty="0"/>
          </a:p>
          <a:p>
            <a:pPr>
              <a:lnSpc>
                <a:spcPct val="90000"/>
              </a:lnSpc>
            </a:pPr>
            <a:r>
              <a:rPr lang="zh-TW" altLang="en-US" dirty="0"/>
              <a:t>中陰身仍是諸根全俱 ，稱「如意身」 （意乘行 ）、「食香」 （香陰 ）。</a:t>
            </a:r>
          </a:p>
          <a:p>
            <a:pPr>
              <a:lnSpc>
                <a:spcPct val="90000"/>
              </a:lnSpc>
            </a:pPr>
            <a:r>
              <a:rPr lang="zh-TW" altLang="en-US" dirty="0"/>
              <a:t>中陰身的維持時間大多是以七七之說者為多 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AA4A-E7DA-482E-A77B-790599C994D0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a typeface="標楷體" pitchFamily="65" charset="-120"/>
              </a:rPr>
              <a:t>二、臨終中陰的歷程</a:t>
            </a:r>
            <a:r>
              <a:rPr lang="zh-TW" altLang="en-US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（一）臨終</a:t>
            </a:r>
          </a:p>
          <a:p>
            <a:r>
              <a:rPr lang="zh-TW" altLang="en-US" dirty="0"/>
              <a:t>（二）臨終中</a:t>
            </a:r>
            <a:r>
              <a:rPr lang="zh-TW" altLang="en-US" dirty="0" smtClean="0"/>
              <a:t>陰的</a:t>
            </a:r>
            <a:r>
              <a:rPr lang="zh-TW" altLang="en-US" dirty="0"/>
              <a:t>融解</a:t>
            </a:r>
          </a:p>
          <a:p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6EFA-7AD9-4D33-9A1B-1C967D5527EB}" type="slidenum">
              <a:rPr lang="en-US" altLang="zh-TW"/>
              <a:pPr/>
              <a:t>16</a:t>
            </a:fld>
            <a:endParaRPr lang="en-US" altLang="zh-TW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（一）臨終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dirty="0" smtClean="0"/>
              <a:t>在醫學上，人的呼吸、心跳將要停止而尚未停止，以及死亡判定時，在此段期間是為臨終中陰時間。</a:t>
            </a:r>
            <a:endParaRPr lang="en-US" altLang="zh-TW" dirty="0" smtClean="0"/>
          </a:p>
          <a:p>
            <a:pPr>
              <a:lnSpc>
                <a:spcPct val="90000"/>
              </a:lnSpc>
            </a:pPr>
            <a:r>
              <a:rPr lang="zh-TW" altLang="en-US" dirty="0" smtClean="0"/>
              <a:t>臨終中陰定義：「從面臨由於死緣病的到來，直到內呼吸開始不明顯當口之期間內。</a:t>
            </a:r>
          </a:p>
          <a:p>
            <a:pPr>
              <a:lnSpc>
                <a:spcPct val="90000"/>
              </a:lnSpc>
            </a:pPr>
            <a:r>
              <a:rPr lang="zh-TW" altLang="en-US" dirty="0" smtClean="0"/>
              <a:t>臨終中陰三個階段：</a:t>
            </a:r>
            <a:r>
              <a:rPr lang="en-US" altLang="zh-TW" dirty="0" smtClean="0"/>
              <a:t>1.</a:t>
            </a:r>
            <a:r>
              <a:rPr lang="zh-TW" altLang="en-US" dirty="0" smtClean="0"/>
              <a:t>尚未死亡、</a:t>
            </a:r>
            <a:r>
              <a:rPr lang="en-US" altLang="zh-TW" dirty="0" smtClean="0"/>
              <a:t>2.</a:t>
            </a:r>
            <a:r>
              <a:rPr lang="zh-TW" altLang="en-US" dirty="0" smtClean="0"/>
              <a:t>已判定死亡，但內呼吸還在，是一種外表死亡，但內在仍在運作的「臨近死亡」、</a:t>
            </a:r>
            <a:r>
              <a:rPr lang="en-US" altLang="zh-TW" dirty="0" smtClean="0"/>
              <a:t>3.</a:t>
            </a:r>
            <a:r>
              <a:rPr lang="zh-TW" altLang="en-US" dirty="0" smtClean="0"/>
              <a:t>真正的死亡，內、外呼吸皆停止。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8D83-0690-48BF-8C5B-53CBCEF70635}" type="slidenum">
              <a:rPr lang="en-US" altLang="zh-TW"/>
              <a:pPr/>
              <a:t>17</a:t>
            </a:fld>
            <a:endParaRPr lang="en-US" altLang="zh-TW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標楷體" pitchFamily="65" charset="-120"/>
              </a:rPr>
              <a:t>（二）臨終中</a:t>
            </a:r>
            <a:r>
              <a:rPr lang="zh-TW" altLang="en-US" dirty="0" smtClean="0">
                <a:ea typeface="標楷體" pitchFamily="65" charset="-120"/>
              </a:rPr>
              <a:t>陰的</a:t>
            </a:r>
            <a:r>
              <a:rPr lang="zh-TW" altLang="en-US" dirty="0">
                <a:ea typeface="標楷體" pitchFamily="65" charset="-120"/>
              </a:rPr>
              <a:t>融解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《</a:t>
            </a:r>
            <a:r>
              <a:rPr lang="zh-TW" altLang="en-US" dirty="0" smtClean="0"/>
              <a:t>無上</a:t>
            </a:r>
            <a:r>
              <a:rPr lang="zh-TW" altLang="en-US" dirty="0"/>
              <a:t>瑜伽密</a:t>
            </a:r>
            <a:r>
              <a:rPr lang="zh-TW" altLang="en-US" dirty="0" smtClean="0"/>
              <a:t>續</a:t>
            </a:r>
            <a:r>
              <a:rPr lang="en-US" altLang="zh-TW" dirty="0" smtClean="0"/>
              <a:t>》</a:t>
            </a:r>
            <a:r>
              <a:rPr lang="zh-TW" altLang="en-US" dirty="0" smtClean="0"/>
              <a:t>中</a:t>
            </a:r>
            <a:r>
              <a:rPr lang="zh-TW" altLang="en-US" dirty="0"/>
              <a:t>說死亡粗質之氣的終止，是從脈、氣、明點的運作來解釋。</a:t>
            </a:r>
          </a:p>
          <a:p>
            <a:r>
              <a:rPr lang="zh-TW" altLang="en-US" dirty="0"/>
              <a:t>在臨終的各階段中，共有二十五種元素次第分解，即：五蘊。四大。六識。五塵。五凡</a:t>
            </a:r>
            <a:r>
              <a:rPr lang="zh-TW" altLang="en-US" dirty="0" smtClean="0"/>
              <a:t>智（基本</a:t>
            </a:r>
            <a:r>
              <a:rPr lang="zh-TW" altLang="en-US" dirty="0"/>
              <a:t>的大圓鏡智、基本的平等性智、基本的妙觀察智、基本的成所作智、基本的法界體性</a:t>
            </a:r>
            <a:r>
              <a:rPr lang="zh-TW" altLang="en-US" dirty="0" smtClean="0"/>
              <a:t>智），而</a:t>
            </a:r>
            <a:r>
              <a:rPr lang="zh-TW" altLang="en-US" dirty="0"/>
              <a:t>顯出各階段的不同內、外在徵象。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42F6-F5C5-4832-98A5-3B5C75DB569F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a typeface="標楷體" pitchFamily="65" charset="-120"/>
              </a:rPr>
              <a:t>三、法性中陰的歷程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（一）法性中陰的特質</a:t>
            </a:r>
          </a:p>
          <a:p>
            <a:r>
              <a:rPr lang="zh-TW" altLang="en-US"/>
              <a:t>（二）寂靜尊聖眾與忿怒尊聖眾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B6B5-6DC5-4E3A-8814-E748BCBE56F7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（一）法性中陰的特質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法性中陰是死亡後到投胎前的過程，於此階段，個體將會出現寂靜尊與忿怒尊，</a:t>
            </a:r>
            <a:r>
              <a:rPr lang="en-US" altLang="zh-TW" dirty="0"/>
              <a:t>《</a:t>
            </a:r>
            <a:r>
              <a:rPr lang="zh-TW" altLang="en-US" dirty="0"/>
              <a:t>中陰大聞解脫</a:t>
            </a:r>
            <a:r>
              <a:rPr lang="en-US" altLang="zh-TW" dirty="0"/>
              <a:t>》</a:t>
            </a:r>
            <a:r>
              <a:rPr lang="zh-TW" altLang="en-US" dirty="0"/>
              <a:t>稱為法性的第三光明。寂、忿尊即是於法性中陰顯現。</a:t>
            </a:r>
          </a:p>
          <a:p>
            <a:r>
              <a:rPr lang="zh-TW" altLang="en-US" dirty="0"/>
              <a:t>法性中陰的第三光明顯現時，是第一個七天之寂靜尊聖眾、第二個七天之忿怒尊聖眾、與死主閻王等景象出現。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1B59-5029-42E7-AB3F-0DC9045E78D1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ea typeface="標楷體" pitchFamily="65" charset="-120"/>
              </a:rPr>
              <a:t>西藏的</a:t>
            </a:r>
            <a:r>
              <a:rPr lang="zh-TW" altLang="en-US">
                <a:ea typeface="標楷體" pitchFamily="65" charset="-120"/>
              </a:rPr>
              <a:t>死與</a:t>
            </a:r>
            <a:r>
              <a:rPr lang="zh-TW" altLang="en-US" smtClean="0">
                <a:ea typeface="標楷體" pitchFamily="65" charset="-120"/>
              </a:rPr>
              <a:t>生：中陰思想</a:t>
            </a:r>
            <a:r>
              <a:rPr lang="zh-TW" altLang="en-US" smtClean="0"/>
              <a:t> </a:t>
            </a:r>
            <a:endParaRPr lang="zh-TW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/>
              <a:t>前言</a:t>
            </a:r>
          </a:p>
          <a:p>
            <a:r>
              <a:rPr lang="zh-TW" altLang="en-US" b="1"/>
              <a:t>一、中陰身的存在</a:t>
            </a:r>
          </a:p>
          <a:p>
            <a:r>
              <a:rPr lang="zh-TW" altLang="en-US" b="1"/>
              <a:t>二、臨終中陰的歷程</a:t>
            </a:r>
            <a:r>
              <a:rPr lang="zh-TW" altLang="en-US"/>
              <a:t> </a:t>
            </a:r>
          </a:p>
          <a:p>
            <a:r>
              <a:rPr lang="zh-TW" altLang="en-US" b="1"/>
              <a:t>三、法性中陰的歷程</a:t>
            </a:r>
          </a:p>
          <a:p>
            <a:r>
              <a:rPr lang="zh-TW" altLang="en-US" b="1"/>
              <a:t>四、受生中陰中的生命</a:t>
            </a:r>
          </a:p>
          <a:p>
            <a:r>
              <a:rPr lang="zh-TW" altLang="en-US" b="1"/>
              <a:t>五、死與生的聯繫</a:t>
            </a:r>
          </a:p>
          <a:p>
            <a:r>
              <a:rPr lang="zh-TW" altLang="en-US" b="1"/>
              <a:t>結論</a:t>
            </a:r>
          </a:p>
          <a:p>
            <a:endParaRPr lang="en-US" altLang="zh-TW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6688-E020-4112-BD05-9CC64E81C596}" type="slidenum">
              <a:rPr lang="en-US" altLang="zh-TW" smtClean="0"/>
              <a:pPr/>
              <a:t>20</a:t>
            </a:fld>
            <a:endParaRPr lang="en-US" altLang="zh-TW"/>
          </a:p>
        </p:txBody>
      </p:sp>
      <p:pic>
        <p:nvPicPr>
          <p:cNvPr id="5" name="Picture 4" descr="文武百尊118598848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02900"/>
            <a:ext cx="5673228" cy="675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B46C-C9DF-4221-A44F-5618E5705C78}" type="slidenum">
              <a:rPr lang="en-US" altLang="zh-TW" smtClean="0"/>
              <a:pPr/>
              <a:t>21</a:t>
            </a:fld>
            <a:endParaRPr lang="en-US" altLang="zh-TW"/>
          </a:p>
        </p:txBody>
      </p:sp>
      <p:pic>
        <p:nvPicPr>
          <p:cNvPr id="3" name="Picture 8" descr="bud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5" y="24886"/>
            <a:ext cx="5544616" cy="6833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CC798-427E-4A47-891B-71FACAEBE7BD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（二）寂靜尊聖眾與忿怒尊聖眾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dirty="0"/>
              <a:t>法性中陰之一七法性中陰與二七輪迴中陰之內容清楚可見，其於出現之本尊與方位、解脫光之顏色、輪廻光之顏色與心識本質，都具有相關性之延續。 </a:t>
            </a:r>
          </a:p>
          <a:p>
            <a:pPr>
              <a:lnSpc>
                <a:spcPct val="90000"/>
              </a:lnSpc>
            </a:pPr>
            <a:r>
              <a:rPr lang="zh-TW" altLang="en-US" dirty="0"/>
              <a:t>第一之七天是以寂靜尊四十二聖眾之景象呈現，與第二個七天是以忿怒尊五十八聖眾呈現。寂靜尊四十二聖眾與忿怒尊五十八聖眾雖同為習氣增上所生，以及同出於自性，但二者所發生之作用力不同。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F068-B06F-4680-BF15-B889770B99DF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a typeface="標楷體" pitchFamily="65" charset="-120"/>
              </a:rPr>
              <a:t>四、受生中陰中的生命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（一）胎生的條件</a:t>
            </a:r>
          </a:p>
          <a:p>
            <a:r>
              <a:rPr lang="zh-TW" altLang="en-US"/>
              <a:t>（二）受胎到出生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17A-0939-4BF0-90BA-2D338C82B8F8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（一）胎生的條件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生者，謂識於四生最初結生。老死中老者，謂諸蘊成熟轉變餘相，死謂棄捨同分諸蘊。 </a:t>
            </a:r>
          </a:p>
          <a:p>
            <a:r>
              <a:rPr lang="zh-TW" altLang="en-US"/>
              <a:t>器質世間的構成，是由地、水、火、風四大元素的因緣聚合，而人的生命，也是由四大元素與意識與空，當取得人身時逐一形成。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1E27-FBAB-4E12-8680-1ADB0E048417}" type="slidenum">
              <a:rPr lang="en-US" altLang="zh-TW"/>
              <a:pPr/>
              <a:t>25</a:t>
            </a:fld>
            <a:endParaRPr lang="en-US" altLang="zh-TW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（二）受胎到出生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800" dirty="0"/>
              <a:t>住胎時間是以七天為一</a:t>
            </a:r>
            <a:r>
              <a:rPr lang="zh-TW" altLang="en-US" sz="2800" dirty="0" smtClean="0"/>
              <a:t>週期，共</a:t>
            </a:r>
            <a:r>
              <a:rPr lang="zh-TW" altLang="en-US" sz="2800" dirty="0"/>
              <a:t>三十八個週期，受胎出生。住胎時，稱為「羯羅藍」（或歌羅邏），而每週的變化以業風作用所產生，每ㄧ週期的業風有其不同名稱與作用。</a:t>
            </a:r>
          </a:p>
          <a:p>
            <a:pPr>
              <a:lnSpc>
                <a:spcPct val="80000"/>
              </a:lnSpc>
            </a:pPr>
            <a:r>
              <a:rPr lang="zh-TW" altLang="en-US" sz="2800" dirty="0"/>
              <a:t>入胎門，由父母因緣，遏部壇、羯羅藍位、閉尸位與健南位與如魚子，如龜又似蛙，如此七天七天數，由臍生身，如此九月或五十週，身滿由母子宮出。獲得身的風與心二者，由父所生的因：白精血與由母所生的緣：紅精血，共四者與血、乳相混合。身體成形時，因、緣二者使世俗四大造作業增長，命分與風、心二者使勝義的四大的造業增長，故得身與肢體而生身。隨後的每七天增長，每天四大各別增長，每二四大每二天聚合，一一聚合共七天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2BDF-7A70-4AD2-A32D-3716FD794374}" type="slidenum">
              <a:rPr lang="en-US" altLang="zh-TW"/>
              <a:pPr/>
              <a:t>26</a:t>
            </a:fld>
            <a:endParaRPr lang="en-US" altLang="zh-TW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a typeface="標楷體" pitchFamily="65" charset="-120"/>
              </a:rPr>
              <a:t>五、死與生的聯繫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（一）三種中陰境象的意涵</a:t>
            </a:r>
          </a:p>
          <a:p>
            <a:r>
              <a:rPr lang="zh-TW" altLang="en-US"/>
              <a:t>（二）臨終到受生中陰的開展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B46C-C9DF-4221-A44F-5618E5705C78}" type="slidenum">
              <a:rPr lang="en-US" altLang="zh-TW" smtClean="0"/>
              <a:pPr/>
              <a:t>27</a:t>
            </a:fld>
            <a:endParaRPr lang="en-US" altLang="zh-TW"/>
          </a:p>
        </p:txBody>
      </p:sp>
      <p:pic>
        <p:nvPicPr>
          <p:cNvPr id="3" name="圖片 2" descr="五方佛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44825"/>
            <a:ext cx="9074393" cy="3192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F7AB-9001-4CF5-94FC-CDDA19785C45}" type="slidenum">
              <a:rPr lang="en-US" altLang="zh-TW"/>
              <a:pPr/>
              <a:t>28</a:t>
            </a:fld>
            <a:endParaRPr lang="en-US" altLang="zh-TW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（一）三種中陰境象的意涵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800" dirty="0"/>
              <a:t>在臨終、法性與受生中陰階段中，各有不同的表現方式，在臨終陰階段隨著五蘊消融的感官感覺、而法性中陰則是心識作用的象徵，一七與二七之寂靜、忿怒諸尊，以及光明的次第現起。 </a:t>
            </a:r>
          </a:p>
          <a:p>
            <a:pPr>
              <a:lnSpc>
                <a:spcPct val="80000"/>
              </a:lnSpc>
            </a:pPr>
            <a:r>
              <a:rPr lang="zh-TW" altLang="en-US" sz="2800" dirty="0"/>
              <a:t>解脫與輪迴之光，各有五色顯現：白、紅、藍、黃、綠五種顏色，此與關修本尊與五方佛的代表顏色相對應，其區別在於解脫之光為耀眼而明亮五色，而輪迴光為晦暗。 </a:t>
            </a:r>
          </a:p>
          <a:p>
            <a:pPr>
              <a:lnSpc>
                <a:spcPct val="80000"/>
              </a:lnSpc>
            </a:pPr>
            <a:r>
              <a:rPr lang="zh-TW" altLang="en-US" sz="2800" dirty="0"/>
              <a:t>法性中陰的寂、忿諸聖眾，各有方位、眷屬、座騎、所持法器與伴隨而來的聲音等等，其都有更深入的表徵意義，尤其在修行生起與圓滿次第中觀修時呈現。最後都以空性為依歸。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0698-849B-429D-B082-655D29E9E022}" type="slidenum">
              <a:rPr lang="en-US" altLang="zh-TW"/>
              <a:pPr/>
              <a:t>29</a:t>
            </a:fld>
            <a:endParaRPr lang="en-US" altLang="zh-TW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（二）臨終到受生中陰的開展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臨終、法性與受生中陰之過程中的時間，生的開始與死的結束過程周期都是以七天為一個週期，每七天作一次變化。 </a:t>
            </a:r>
          </a:p>
          <a:p>
            <a:r>
              <a:rPr lang="zh-TW" altLang="en-US"/>
              <a:t>臨終中陰的階段其粗質收滅均以五蘊收滅，即：地融入於水、水融於火、火融於風為銜接識蘊的消融，而投生時從父母紅、白精血，也就是臨終中陰所說的紅、白菩提。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B46C-C9DF-4221-A44F-5618E5705C78}" type="slidenum">
              <a:rPr lang="en-US" altLang="zh-TW" smtClean="0"/>
              <a:pPr/>
              <a:t>3</a:t>
            </a:fld>
            <a:endParaRPr lang="en-US" altLang="zh-TW"/>
          </a:p>
        </p:txBody>
      </p:sp>
      <p:pic>
        <p:nvPicPr>
          <p:cNvPr id="3" name="Picture 4" descr="china_a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橢圓 4"/>
          <p:cNvSpPr/>
          <p:nvPr/>
        </p:nvSpPr>
        <p:spPr>
          <a:xfrm>
            <a:off x="4860032" y="3284984"/>
            <a:ext cx="3600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1619672" y="2204864"/>
            <a:ext cx="2304256" cy="11521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EC75-FFCC-4C51-AC88-063D87A846DA}" type="slidenum">
              <a:rPr lang="en-US" altLang="zh-TW"/>
              <a:pPr/>
              <a:t>30</a:t>
            </a:fld>
            <a:endParaRPr lang="en-US" altLang="zh-TW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（二）臨終到受生中陰的開展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800" dirty="0"/>
              <a:t>瑜伽修行者：於道際分之</a:t>
            </a:r>
            <a:r>
              <a:rPr lang="zh-TW" altLang="en-US" sz="2800" b="1" dirty="0"/>
              <a:t>空</a:t>
            </a:r>
            <a:r>
              <a:rPr lang="zh-TW" altLang="en-US" sz="2800" dirty="0"/>
              <a:t>與</a:t>
            </a:r>
            <a:r>
              <a:rPr lang="zh-TW" altLang="en-US" sz="2800" b="1" dirty="0"/>
              <a:t>極空</a:t>
            </a:r>
            <a:r>
              <a:rPr lang="zh-TW" altLang="en-US" sz="2800" dirty="0"/>
              <a:t>，與</a:t>
            </a:r>
            <a:r>
              <a:rPr lang="zh-TW" altLang="en-US" sz="2800" b="1" dirty="0"/>
              <a:t>大空</a:t>
            </a:r>
            <a:r>
              <a:rPr lang="zh-TW" altLang="en-US" sz="2800" dirty="0"/>
              <a:t>等三者，以及於此三者過後的第四者</a:t>
            </a:r>
            <a:r>
              <a:rPr lang="zh-TW" altLang="en-US" sz="2800" b="1" dirty="0"/>
              <a:t>一切空</a:t>
            </a:r>
            <a:r>
              <a:rPr lang="zh-TW" altLang="en-US" sz="2800" dirty="0"/>
              <a:t>之際分迅即隨逝，與以彼同分具足的喉、臍、秘處之拙火燃起，而以彼之煖令頂門月輪之白菩提心融入，次第降入從頂門至喉門、心門、秘處等，由此生起俱生樂以及於光明際分中了悟</a:t>
            </a:r>
            <a:r>
              <a:rPr lang="zh-TW" altLang="en-US" sz="2800" b="1" dirty="0"/>
              <a:t>自性空</a:t>
            </a:r>
            <a:r>
              <a:rPr lang="zh-TW" altLang="en-US" sz="2800" dirty="0"/>
              <a:t>等二者無別之智慧，唯於此智慧中專注禪定。</a:t>
            </a:r>
          </a:p>
          <a:p>
            <a:pPr>
              <a:lnSpc>
                <a:spcPct val="90000"/>
              </a:lnSpc>
            </a:pPr>
            <a:r>
              <a:rPr lang="zh-TW" altLang="en-US" sz="2800" dirty="0"/>
              <a:t>一般凡</a:t>
            </a:r>
            <a:r>
              <a:rPr lang="zh-TW" altLang="en-US" sz="2800" dirty="0" smtClean="0"/>
              <a:t>夫：</a:t>
            </a:r>
            <a:r>
              <a:rPr lang="zh-TW" altLang="en-US" sz="2800" dirty="0"/>
              <a:t>於中陰屆臨之際分，成為幻身，即如幻術、水中月等十二喻之</a:t>
            </a:r>
            <a:r>
              <a:rPr lang="zh-TW" altLang="en-US" sz="2800" dirty="0" smtClean="0"/>
              <a:t>表徵而謂幻身；</a:t>
            </a:r>
            <a:r>
              <a:rPr lang="zh-TW" altLang="en-US" sz="2800" dirty="0"/>
              <a:t>若與報身幾乎類同時也謂報身，此時不存有肉身，僅有極細微的氣存於心中。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A8F7-7339-492F-BA6B-4BAECA846769}" type="slidenum">
              <a:rPr lang="en-US" altLang="zh-TW"/>
              <a:pPr/>
              <a:t>31</a:t>
            </a:fld>
            <a:endParaRPr lang="en-US" altLang="zh-TW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a typeface="標楷體" pitchFamily="65" charset="-120"/>
              </a:rPr>
              <a:t>結論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dirty="0"/>
              <a:t>中陰是佛教業力輪迴的一環，也是解脫輪迴的契機。 </a:t>
            </a:r>
          </a:p>
          <a:p>
            <a:pPr>
              <a:lnSpc>
                <a:spcPct val="90000"/>
              </a:lnSpc>
            </a:pPr>
            <a:r>
              <a:rPr lang="zh-TW" altLang="en-US" dirty="0"/>
              <a:t>中陰教授的目的是在運用中陰知識實踐自度、度他。</a:t>
            </a:r>
          </a:p>
          <a:p>
            <a:pPr>
              <a:lnSpc>
                <a:spcPct val="90000"/>
              </a:lnSpc>
            </a:pPr>
            <a:r>
              <a:rPr lang="zh-TW" altLang="en-US" dirty="0"/>
              <a:t>在佛教</a:t>
            </a:r>
            <a:r>
              <a:rPr lang="zh-TW" altLang="en-US" dirty="0" smtClean="0"/>
              <a:t>的中陰思想裡，是從</a:t>
            </a:r>
            <a:r>
              <a:rPr lang="zh-TW" altLang="en-US" dirty="0"/>
              <a:t>個體死亡的角度來看生命，則生命是充滿希望。從活著的角度來看死亡</a:t>
            </a:r>
            <a:r>
              <a:rPr lang="zh-TW" altLang="en-US"/>
              <a:t>時</a:t>
            </a:r>
            <a:r>
              <a:rPr lang="zh-TW" altLang="en-US" smtClean="0"/>
              <a:t>，則更</a:t>
            </a:r>
            <a:r>
              <a:rPr lang="zh-TW" altLang="en-US" dirty="0"/>
              <a:t>是要珍惜人身難得與壽命無常，自需當下積極修行，善為實踐個人生命。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B46C-C9DF-4221-A44F-5618E5705C78}" type="slidenum">
              <a:rPr lang="en-US" altLang="zh-TW" smtClean="0"/>
              <a:pPr/>
              <a:t>32</a:t>
            </a:fld>
            <a:endParaRPr lang="en-US" altLang="zh-TW"/>
          </a:p>
        </p:txBody>
      </p:sp>
      <p:pic>
        <p:nvPicPr>
          <p:cNvPr id="3" name="Picture 4" descr="20069181848370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3763" y="0"/>
            <a:ext cx="51466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D304-3821-4182-9170-BFDE8D6D06DC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>
                <a:ea typeface="標楷體" pitchFamily="65" charset="-120"/>
              </a:rPr>
              <a:t>前言</a:t>
            </a:r>
            <a:r>
              <a:rPr lang="zh-TW" altLang="en-US" sz="4000" b="1"/>
              <a:t/>
            </a:r>
            <a:br>
              <a:rPr lang="zh-TW" altLang="en-US" sz="4000" b="1"/>
            </a:br>
            <a:endParaRPr lang="zh-TW" altLang="en-US" sz="4000" b="1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800" dirty="0"/>
              <a:t>藏傳</a:t>
            </a:r>
            <a:r>
              <a:rPr lang="zh-TW" altLang="en-US" sz="2800" dirty="0" smtClean="0"/>
              <a:t>佛教各派對</a:t>
            </a:r>
            <a:r>
              <a:rPr lang="zh-TW" altLang="en-US" sz="2800" dirty="0"/>
              <a:t>中陰的</a:t>
            </a:r>
            <a:r>
              <a:rPr lang="zh-TW" altLang="en-US" sz="2800" dirty="0" smtClean="0"/>
              <a:t>分類不同，其中寧瑪派分為六</a:t>
            </a:r>
            <a:r>
              <a:rPr lang="zh-TW" altLang="en-US" sz="2800" dirty="0"/>
              <a:t>種：處生中陰、夢幻中陰、禪定中陰、臨終中陰、法性中陰、受生中陰 。</a:t>
            </a:r>
          </a:p>
          <a:p>
            <a:pPr>
              <a:lnSpc>
                <a:spcPct val="90000"/>
              </a:lnSpc>
            </a:pPr>
            <a:r>
              <a:rPr lang="zh-TW" altLang="en-US" sz="2800" dirty="0"/>
              <a:t>臨終、法性與受生中陰是指一活著的個體從生轉化到真正死亡，直到投生的階段。因此，對於宗教而言，世俗所認知的物質滅亡，不是真正的消滅，而是生命的轉化。</a:t>
            </a:r>
          </a:p>
          <a:p>
            <a:pPr>
              <a:lnSpc>
                <a:spcPct val="90000"/>
              </a:lnSpc>
            </a:pPr>
            <a:r>
              <a:rPr lang="zh-TW" altLang="en-US" sz="2800" dirty="0"/>
              <a:t>對於尋求解脫的有情眾生而言，這三種中陰過程是生死轉變的時機，也是超脫輪迴或繼續流轉的關鍵。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B46C-C9DF-4221-A44F-5618E5705C78}" type="slidenum">
              <a:rPr lang="en-US" altLang="zh-TW" smtClean="0"/>
              <a:pPr/>
              <a:t>5</a:t>
            </a:fld>
            <a:endParaRPr lang="en-US" altLang="zh-TW"/>
          </a:p>
        </p:txBody>
      </p:sp>
      <p:pic>
        <p:nvPicPr>
          <p:cNvPr id="5" name="Picture 4" descr="20069181848370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3763" y="0"/>
            <a:ext cx="51466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B46C-C9DF-4221-A44F-5618E5705C78}" type="slidenum">
              <a:rPr lang="en-US" altLang="zh-TW" smtClean="0"/>
              <a:pPr/>
              <a:t>6</a:t>
            </a:fld>
            <a:endParaRPr lang="en-US" altLang="zh-TW"/>
          </a:p>
        </p:txBody>
      </p:sp>
      <p:pic>
        <p:nvPicPr>
          <p:cNvPr id="5122" name="Picture 2" descr="book16_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8640"/>
            <a:ext cx="4760405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B46C-C9DF-4221-A44F-5618E5705C78}" type="slidenum">
              <a:rPr lang="en-US" altLang="zh-TW" smtClean="0"/>
              <a:pPr/>
              <a:t>7</a:t>
            </a:fld>
            <a:endParaRPr lang="en-US" altLang="zh-TW"/>
          </a:p>
        </p:txBody>
      </p:sp>
      <p:pic>
        <p:nvPicPr>
          <p:cNvPr id="3074" name="Picture 2" descr="book16_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9434"/>
            <a:ext cx="4758714" cy="666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B46C-C9DF-4221-A44F-5618E5705C78}" type="slidenum">
              <a:rPr lang="en-US" altLang="zh-TW" smtClean="0"/>
              <a:pPr/>
              <a:t>8</a:t>
            </a:fld>
            <a:endParaRPr lang="en-US" altLang="zh-TW"/>
          </a:p>
        </p:txBody>
      </p:sp>
      <p:pic>
        <p:nvPicPr>
          <p:cNvPr id="4098" name="Picture 2" descr="book16_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41869">
            <a:off x="6155241" y="437089"/>
            <a:ext cx="1821693" cy="110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book16_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7264">
            <a:off x="7380312" y="1772816"/>
            <a:ext cx="14478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book16_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15501">
            <a:off x="7562821" y="3320624"/>
            <a:ext cx="1196233" cy="159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book16_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609648">
            <a:off x="6880658" y="4786123"/>
            <a:ext cx="1097424" cy="170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book16_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313655">
            <a:off x="4960582" y="5391033"/>
            <a:ext cx="1231791" cy="121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book16_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5661248"/>
            <a:ext cx="16668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book16_2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452870">
            <a:off x="1397266" y="5532717"/>
            <a:ext cx="16668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book16_2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20944">
            <a:off x="635611" y="3888967"/>
            <a:ext cx="14287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book16_2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144300">
            <a:off x="622378" y="2061450"/>
            <a:ext cx="10668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book16_3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159933">
            <a:off x="1355754" y="475742"/>
            <a:ext cx="10191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book16_3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488358">
            <a:off x="2719807" y="-2494"/>
            <a:ext cx="14668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 descr="book16_3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504652">
            <a:off x="4355976" y="188640"/>
            <a:ext cx="16573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字方塊 14"/>
          <p:cNvSpPr txBox="1"/>
          <p:nvPr/>
        </p:nvSpPr>
        <p:spPr>
          <a:xfrm>
            <a:off x="6012160" y="155679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無明</a:t>
            </a:r>
            <a:endParaRPr lang="zh-TW" altLang="en-US" sz="2800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588224" y="249289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行</a:t>
            </a:r>
            <a:endParaRPr lang="zh-TW" altLang="en-US" sz="2800" b="1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660232" y="378904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識</a:t>
            </a:r>
            <a:endParaRPr lang="zh-TW" altLang="en-US" sz="2800" b="1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788024" y="148478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老死</a:t>
            </a:r>
            <a:endParaRPr lang="zh-TW" altLang="en-US" sz="2800" b="1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3275856" y="184482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生</a:t>
            </a:r>
            <a:endParaRPr lang="zh-TW" altLang="en-US" sz="2800" b="1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339752" y="220486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有</a:t>
            </a:r>
            <a:endParaRPr lang="zh-TW" altLang="en-US" sz="2800" b="1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2123728" y="321297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取</a:t>
            </a:r>
            <a:endParaRPr lang="zh-TW" altLang="en-US" sz="2800" b="1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2195736" y="436510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愛</a:t>
            </a:r>
            <a:endParaRPr lang="zh-TW" altLang="en-US" sz="2800" b="1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2627784" y="515719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受</a:t>
            </a:r>
            <a:endParaRPr lang="zh-TW" altLang="en-US" sz="2800" b="1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635896" y="508518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觸</a:t>
            </a:r>
            <a:endParaRPr lang="zh-TW" altLang="en-US" sz="2800" b="1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5148064" y="472514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六入</a:t>
            </a:r>
            <a:endParaRPr lang="zh-TW" altLang="en-US" sz="2800" b="1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6228184" y="472514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名色</a:t>
            </a:r>
            <a:endParaRPr lang="zh-TW" altLang="en-US" sz="2800" b="1" dirty="0"/>
          </a:p>
        </p:txBody>
      </p:sp>
      <p:sp>
        <p:nvSpPr>
          <p:cNvPr id="31" name="橢圓 30"/>
          <p:cNvSpPr/>
          <p:nvPr/>
        </p:nvSpPr>
        <p:spPr>
          <a:xfrm>
            <a:off x="3059832" y="2348880"/>
            <a:ext cx="3240360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十二緣生</a:t>
            </a:r>
            <a:endParaRPr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B46C-C9DF-4221-A44F-5618E5705C78}" type="slidenum">
              <a:rPr lang="en-US" altLang="zh-TW" smtClean="0"/>
              <a:pPr/>
              <a:t>9</a:t>
            </a:fld>
            <a:endParaRPr lang="en-US" altLang="zh-TW"/>
          </a:p>
        </p:txBody>
      </p:sp>
      <p:pic>
        <p:nvPicPr>
          <p:cNvPr id="2050" name="Picture 2" descr="book16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126347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330</TotalTime>
  <Words>1971</Words>
  <Application>Microsoft Office PowerPoint</Application>
  <PresentationFormat>如螢幕大小 (4:3)</PresentationFormat>
  <Paragraphs>145</Paragraphs>
  <Slides>32</Slides>
  <Notes>20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Mountain Top</vt:lpstr>
      <vt:lpstr>西藏的死與生：中陰思想 </vt:lpstr>
      <vt:lpstr>西藏的死與生：中陰思想 </vt:lpstr>
      <vt:lpstr>投影片 3</vt:lpstr>
      <vt:lpstr>前言 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一、中陰身的存在</vt:lpstr>
      <vt:lpstr>（一）中陰的定義</vt:lpstr>
      <vt:lpstr>（二）中陰身 </vt:lpstr>
      <vt:lpstr>二、臨終中陰的歷程 </vt:lpstr>
      <vt:lpstr>（一）臨終</vt:lpstr>
      <vt:lpstr>（二）臨終中陰的融解</vt:lpstr>
      <vt:lpstr>三、法性中陰的歷程</vt:lpstr>
      <vt:lpstr>（一）法性中陰的特質</vt:lpstr>
      <vt:lpstr>投影片 20</vt:lpstr>
      <vt:lpstr>投影片 21</vt:lpstr>
      <vt:lpstr>（二）寂靜尊聖眾與忿怒尊聖眾</vt:lpstr>
      <vt:lpstr>四、受生中陰中的生命</vt:lpstr>
      <vt:lpstr>（一）胎生的條件</vt:lpstr>
      <vt:lpstr>（二）受胎到出生</vt:lpstr>
      <vt:lpstr>五、死與生的聯繫</vt:lpstr>
      <vt:lpstr>投影片 27</vt:lpstr>
      <vt:lpstr>（一）三種中陰境象的意涵</vt:lpstr>
      <vt:lpstr>（二）臨終到受生中陰的開展</vt:lpstr>
      <vt:lpstr>（二）臨終到受生中陰的開展</vt:lpstr>
      <vt:lpstr>結論</vt:lpstr>
      <vt:lpstr>投影片 32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藏傳佛教中的死與生 </dc:title>
  <dc:creator>yonten</dc:creator>
  <cp:lastModifiedBy>cic</cp:lastModifiedBy>
  <cp:revision>31</cp:revision>
  <dcterms:created xsi:type="dcterms:W3CDTF">2011-08-07T08:04:41Z</dcterms:created>
  <dcterms:modified xsi:type="dcterms:W3CDTF">2014-11-06T06:16:12Z</dcterms:modified>
</cp:coreProperties>
</file>