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390" r:id="rId2"/>
    <p:sldId id="414" r:id="rId3"/>
    <p:sldId id="440" r:id="rId4"/>
    <p:sldId id="418" r:id="rId5"/>
    <p:sldId id="439" r:id="rId6"/>
    <p:sldId id="413" r:id="rId7"/>
    <p:sldId id="391" r:id="rId8"/>
    <p:sldId id="421" r:id="rId9"/>
    <p:sldId id="431" r:id="rId10"/>
    <p:sldId id="422" r:id="rId11"/>
    <p:sldId id="410" r:id="rId12"/>
    <p:sldId id="408" r:id="rId13"/>
    <p:sldId id="398" r:id="rId14"/>
    <p:sldId id="419" r:id="rId15"/>
    <p:sldId id="332" r:id="rId16"/>
    <p:sldId id="415" r:id="rId17"/>
    <p:sldId id="420" r:id="rId18"/>
    <p:sldId id="407" r:id="rId19"/>
    <p:sldId id="412" r:id="rId20"/>
    <p:sldId id="409" r:id="rId21"/>
    <p:sldId id="400" r:id="rId22"/>
    <p:sldId id="399" r:id="rId23"/>
    <p:sldId id="359" r:id="rId24"/>
    <p:sldId id="433" r:id="rId25"/>
    <p:sldId id="435" r:id="rId26"/>
    <p:sldId id="430" r:id="rId27"/>
    <p:sldId id="438" r:id="rId28"/>
    <p:sldId id="436" r:id="rId29"/>
    <p:sldId id="437" r:id="rId30"/>
    <p:sldId id="378" r:id="rId31"/>
    <p:sldId id="381" r:id="rId32"/>
    <p:sldId id="383" r:id="rId33"/>
    <p:sldId id="384" r:id="rId34"/>
    <p:sldId id="385" r:id="rId35"/>
    <p:sldId id="386" r:id="rId36"/>
    <p:sldId id="387" r:id="rId37"/>
    <p:sldId id="365" r:id="rId38"/>
    <p:sldId id="331" r:id="rId39"/>
    <p:sldId id="282" r:id="rId40"/>
    <p:sldId id="441" r:id="rId41"/>
    <p:sldId id="352" r:id="rId4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EBC812-E5A0-42F7-9922-8A5A03280CC0}" type="datetimeFigureOut">
              <a:rPr lang="zh-TW" altLang="en-US"/>
              <a:pPr>
                <a:defRPr/>
              </a:pPr>
              <a:t>2013/5/10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1769C1-2337-46C7-95F2-6390012DB8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37E0F-5F7C-478E-9E0F-D4501C60DE0D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769C1-2337-46C7-95F2-6390012DB8B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769C1-2337-46C7-95F2-6390012DB8B5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769C1-2337-46C7-95F2-6390012DB8B5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D48B68-7376-45C0-8094-9E6B20DE4644}" type="slidenum">
              <a:rPr lang="zh-TW" altLang="en-US" smtClean="0"/>
              <a:pPr/>
              <a:t>24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CC3EBA-3625-4A67-947B-B9F0E8742204}" type="slidenum">
              <a:rPr lang="zh-TW" altLang="en-US" smtClean="0"/>
              <a:pPr/>
              <a:t>38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E8CCEB-D34C-43A1-AB28-5AAFE465EDC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C78AF-4D17-4A27-9785-F6962EC23D3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B2222-AEE2-4CC6-994C-DB9C1A688B4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454D2-601A-4CC4-A4F3-AD2236419B9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19D6-938E-40A6-93C8-EF25DB04504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ADE50-C9E1-4CCB-9743-A159340D069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9AAE4-5DB4-47C2-A003-9AB05C473BD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260CB-23A2-43C8-ACD0-CB0E11E7A7E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E024B6-2BF4-4AE3-9838-1BD26BD6126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5B84E-4607-404B-9002-8F891F8B160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729451-0328-4D27-8F07-4B7EF9CD576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  <p:sndAc>
      <p:endSnd/>
    </p:sndAc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7704" y="1556792"/>
            <a:ext cx="5256584" cy="1470025"/>
          </a:xfrm>
        </p:spPr>
        <p:txBody>
          <a:bodyPr rtlCol="0">
            <a:noAutofit/>
          </a:bodyPr>
          <a:lstStyle/>
          <a:p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zh-TW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zh-TW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</a:b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 </a:t>
            </a:r>
            <a:r>
              <a:rPr lang="zh-TW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zh-TW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zh-TW" sz="4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漫談</a:t>
            </a:r>
            <a: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</a:br>
            <a:r>
              <a:rPr lang="zh-TW" altLang="zh-TW" sz="4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文物展覽設計</a:t>
            </a:r>
            <a:endParaRPr lang="zh-TW" altLang="en-US" sz="4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2052" name="圖片 8" descr="簽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902" y="4365104"/>
            <a:ext cx="7191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139952" y="581629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2013/05/10</a:t>
            </a:r>
            <a:endParaRPr lang="zh-TW" altLang="en-US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31840" y="508518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+mn-ea"/>
                <a:ea typeface="+mn-ea"/>
              </a:rPr>
              <a:t>王復華博物館專業設計工作室</a:t>
            </a:r>
            <a:endParaRPr lang="zh-TW" altLang="en-US" sz="16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+-羅浮宮-埃及展-展品開箱檢視DSCF04832003.11.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4012"/>
          <a:stretch>
            <a:fillRect/>
          </a:stretch>
        </p:blipFill>
        <p:spPr>
          <a:xfrm>
            <a:off x="789748" y="2205264"/>
            <a:ext cx="259168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8" name="圖片 7" descr="+-羅浮宮-埃及展-木乃伊棺蓋板-依牆固定金屬釦2003.11.21-DSCF0646.JPG"/>
          <p:cNvPicPr>
            <a:picLocks noChangeAspect="1"/>
          </p:cNvPicPr>
          <p:nvPr/>
        </p:nvPicPr>
        <p:blipFill>
          <a:blip r:embed="rId4" cstate="print"/>
          <a:srcRect l="18658" r="14762"/>
          <a:stretch>
            <a:fillRect/>
          </a:stretch>
        </p:blipFill>
        <p:spPr>
          <a:xfrm>
            <a:off x="3635896" y="2205264"/>
            <a:ext cx="179866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 descr="+DSCF0514羅浮宮-埃及展-木乃伊套棺-附件修飾2003.11.17.JPG"/>
          <p:cNvPicPr>
            <a:picLocks noChangeAspect="1"/>
          </p:cNvPicPr>
          <p:nvPr/>
        </p:nvPicPr>
        <p:blipFill>
          <a:blip r:embed="rId5" cstate="print"/>
          <a:srcRect r="5334"/>
          <a:stretch>
            <a:fillRect/>
          </a:stretch>
        </p:blipFill>
        <p:spPr>
          <a:xfrm>
            <a:off x="5722596" y="2205264"/>
            <a:ext cx="2555984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1259632" y="1157843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n-ea"/>
                <a:ea typeface="+mn-ea"/>
              </a:rPr>
              <a:t>文物狀況紀錄要仔細，運送、裝置務必謹慎</a:t>
            </a:r>
            <a:endParaRPr lang="en-US" altLang="zh-TW" sz="2400" dirty="0" smtClean="0">
              <a:latin typeface="+mn-ea"/>
              <a:ea typeface="+mn-ea"/>
            </a:endParaRPr>
          </a:p>
          <a:p>
            <a:pPr algn="ctr"/>
            <a:r>
              <a:rPr lang="zh-TW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（中正紀念堂</a:t>
            </a:r>
            <a:r>
              <a:rPr lang="en-US" altLang="zh-TW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-</a:t>
            </a:r>
            <a:r>
              <a:rPr lang="zh-TW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羅浮宮埃及文物展）</a:t>
            </a:r>
            <a:endParaRPr lang="zh-TW" altLang="en-US" sz="2000" dirty="0">
              <a:latin typeface="+mn-ea"/>
              <a:ea typeface="+mn-ea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5508104" y="346646"/>
            <a:ext cx="3600400" cy="418058"/>
          </a:xfrm>
        </p:spPr>
        <p:txBody>
          <a:bodyPr/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zh-TW" altLang="zh-TW" sz="2000" spc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lang="zh-TW" altLang="en-US" sz="2000" spc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lang="zh-TW" altLang="en-US" sz="2000" spc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924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3200" dirty="0" smtClean="0">
                <a:latin typeface="+mn-ea"/>
              </a:rPr>
              <a:t>文物展覽設計</a:t>
            </a:r>
            <a:r>
              <a:rPr lang="zh-TW" altLang="en-US" sz="3200" dirty="0" smtClean="0">
                <a:latin typeface="+mj-ea"/>
                <a:ea typeface="+mj-ea"/>
              </a:rPr>
              <a:t>的</a:t>
            </a:r>
            <a:r>
              <a:rPr lang="zh-TW" altLang="zh-TW" sz="3200" dirty="0" smtClean="0">
                <a:latin typeface="+mj-ea"/>
                <a:ea typeface="+mj-ea"/>
              </a:rPr>
              <a:t>任務</a:t>
            </a:r>
            <a:endParaRPr lang="en-US" altLang="zh-TW" sz="3200" dirty="0" smtClean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dirty="0" smtClean="0">
                <a:latin typeface="+mn-ea"/>
              </a:rPr>
              <a:t>用製作機器人</a:t>
            </a:r>
            <a:r>
              <a:rPr lang="zh-TW" altLang="en-US" sz="2400" dirty="0" smtClean="0">
                <a:latin typeface="+mj-ea"/>
                <a:ea typeface="+mj-ea"/>
              </a:rPr>
              <a:t>做一個比喻：</a:t>
            </a:r>
            <a:endParaRPr lang="en-US" altLang="zh-TW" sz="2400" dirty="0" smtClean="0">
              <a:latin typeface="+mn-ea"/>
            </a:endParaRPr>
          </a:p>
          <a:p>
            <a:pPr indent="-360000" algn="ctr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典藏文物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-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猶如機器人的各個零件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indent="-360000" algn="ctr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學術研究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-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能把相關零件組裝成可以運作的機器人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indent="-360000" algn="ctr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展覽設計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-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美化機器人的外觀，好讓觀眾樂於接近交流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>
              <a:buNone/>
            </a:pPr>
            <a:endParaRPr lang="en-US" altLang="zh-TW" sz="2400" dirty="0" smtClean="0">
              <a:latin typeface="+mn-ea"/>
            </a:endParaRPr>
          </a:p>
          <a:p>
            <a:pPr algn="ctr">
              <a:buNone/>
            </a:pPr>
            <a:r>
              <a:rPr lang="zh-TW" altLang="en-US" sz="2400" dirty="0" smtClean="0">
                <a:latin typeface="+mn-ea"/>
              </a:rPr>
              <a:t>換一句話說，</a:t>
            </a:r>
            <a:endParaRPr lang="en-US" altLang="zh-TW" sz="2400" dirty="0" smtClean="0">
              <a:latin typeface="+mn-ea"/>
            </a:endParaRPr>
          </a:p>
          <a:p>
            <a:pPr indent="-360000" algn="ctr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沒有文物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-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無從辦理展覽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indent="-360000" algn="ctr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不做研究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-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沒有展出意義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indent="-360000" algn="ctr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不經設計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-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展覽枯燥乏味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>
              <a:buNone/>
            </a:pPr>
            <a:endParaRPr lang="en-US" altLang="zh-TW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>
              <a:buNone/>
            </a:pPr>
            <a:r>
              <a:rPr lang="en-US" altLang="zh-TW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  <a:t/>
            </a:r>
            <a:br>
              <a:rPr lang="en-US" altLang="zh-TW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</a:rPr>
            </a:br>
            <a:endParaRPr lang="zh-TW" alt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8104" y="346646"/>
            <a:ext cx="3600400" cy="418058"/>
          </a:xfrm>
        </p:spPr>
        <p:txBody>
          <a:bodyPr/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zh-TW" altLang="zh-TW" sz="2000" spc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lang="zh-TW" altLang="en-US" sz="2000" spc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lang="zh-TW" altLang="en-US" sz="2000" spc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18722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zh-TW" altLang="en-US" sz="3200" b="1" dirty="0" smtClean="0"/>
              <a:t>為誰設計展覽？</a:t>
            </a:r>
            <a:endParaRPr lang="en-US" altLang="zh-TW" sz="3200" b="1" dirty="0" smtClean="0"/>
          </a:p>
          <a:p>
            <a:pPr algn="ctr">
              <a:buNone/>
            </a:pPr>
            <a:endParaRPr lang="en-US" altLang="zh-TW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為館方設計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為文物設計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為觀眾設計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endParaRPr lang="en-US" altLang="zh-TW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5580112" y="341784"/>
            <a:ext cx="3600400" cy="42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6444208" y="1988840"/>
            <a:ext cx="1944216" cy="3024336"/>
          </a:xfrm>
        </p:spPr>
        <p:txBody>
          <a:bodyPr>
            <a:noAutofit/>
          </a:bodyPr>
          <a:lstStyle/>
          <a:p>
            <a:pPr marL="177800" indent="0">
              <a:lnSpc>
                <a:spcPts val="3000"/>
              </a:lnSpc>
              <a:spcBef>
                <a:spcPts val="500"/>
              </a:spcBef>
              <a:buNone/>
              <a:defRPr/>
            </a:pPr>
            <a:r>
              <a:rPr lang="zh-TW" altLang="en-US" sz="2400" dirty="0" smtClean="0">
                <a:latin typeface="+mn-ea"/>
              </a:rPr>
              <a:t>有些</a:t>
            </a:r>
            <a:r>
              <a:rPr lang="zh-TW" altLang="zh-TW" sz="2400" dirty="0" smtClean="0">
                <a:latin typeface="+mn-ea"/>
              </a:rPr>
              <a:t>博物館</a:t>
            </a:r>
            <a:r>
              <a:rPr lang="zh-TW" altLang="en-US" sz="2400" dirty="0" smtClean="0">
                <a:latin typeface="+mn-ea"/>
              </a:rPr>
              <a:t>推廣美術教育，</a:t>
            </a:r>
            <a:r>
              <a:rPr lang="zh-TW" altLang="zh-TW" sz="2400" dirty="0" smtClean="0">
                <a:latin typeface="+mn-ea"/>
              </a:rPr>
              <a:t>經申請審核通過，</a:t>
            </a:r>
            <a:r>
              <a:rPr lang="zh-TW" altLang="en-US" sz="2400" dirty="0" smtClean="0">
                <a:latin typeface="+mn-ea"/>
              </a:rPr>
              <a:t>民眾</a:t>
            </a:r>
            <a:r>
              <a:rPr lang="zh-TW" altLang="zh-TW" sz="2400" dirty="0" smtClean="0">
                <a:latin typeface="+mn-ea"/>
              </a:rPr>
              <a:t>可</a:t>
            </a:r>
            <a:r>
              <a:rPr lang="zh-TW" altLang="en-US" sz="2400" dirty="0" smtClean="0">
                <a:latin typeface="+mn-ea"/>
              </a:rPr>
              <a:t>在休館日，</a:t>
            </a:r>
            <a:r>
              <a:rPr lang="zh-TW" altLang="zh-TW" sz="2400" dirty="0" smtClean="0">
                <a:latin typeface="+mn-ea"/>
              </a:rPr>
              <a:t>自在地臨摹真跡</a:t>
            </a:r>
            <a:r>
              <a:rPr lang="zh-TW" altLang="en-US" sz="2400" dirty="0" smtClean="0">
                <a:latin typeface="+mn-ea"/>
              </a:rPr>
              <a:t>。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98C4A1C-79B2-465C-B4D6-5AE7E1916A7F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8197" name="圖片 5" descr="002+展覽-距離-素描臨摹 2001 01.jpg"/>
          <p:cNvPicPr>
            <a:picLocks noChangeAspect="1"/>
          </p:cNvPicPr>
          <p:nvPr/>
        </p:nvPicPr>
        <p:blipFill>
          <a:blip r:embed="rId2" cstate="print"/>
          <a:srcRect l="-1549" t="3462" r="1547" b="3448"/>
          <a:stretch>
            <a:fillRect/>
          </a:stretch>
        </p:blipFill>
        <p:spPr bwMode="auto">
          <a:xfrm>
            <a:off x="880916" y="1988840"/>
            <a:ext cx="218667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 descr="003+展覽-距離-油彩臨摹.jpg"/>
          <p:cNvPicPr>
            <a:picLocks noChangeAspect="1"/>
          </p:cNvPicPr>
          <p:nvPr/>
        </p:nvPicPr>
        <p:blipFill>
          <a:blip r:embed="rId3" cstate="print"/>
          <a:srcRect l="-1277" t="5172" r="5401" b="3448"/>
          <a:stretch>
            <a:fillRect/>
          </a:stretch>
        </p:blipFill>
        <p:spPr>
          <a:xfrm>
            <a:off x="3329188" y="1988840"/>
            <a:ext cx="304301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5508104" y="346646"/>
            <a:ext cx="3600400" cy="418058"/>
          </a:xfrm>
        </p:spPr>
        <p:txBody>
          <a:bodyPr/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zh-TW" altLang="zh-TW" sz="2000" spc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lang="zh-TW" altLang="en-US" sz="2000" spc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lang="zh-TW" altLang="en-US" sz="2000" spc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07904" y="134076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為觀眾設計</a:t>
            </a:r>
            <a:endParaRPr lang="zh-TW" alt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9832" y="5157192"/>
            <a:ext cx="28803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algn="ctr" fontAlgn="auto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rgbClr val="F3A447"/>
              </a:buClr>
              <a:buSzPct val="85000"/>
              <a:defRPr/>
            </a:pPr>
            <a:r>
              <a:rPr kumimoji="0" lang="zh-TW" altLang="en-US" sz="2000" dirty="0" smtClean="0">
                <a:solidFill>
                  <a:srgbClr val="F3A4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（美國大都會博物館）</a:t>
            </a:r>
            <a:endParaRPr kumimoji="0" lang="en-US" altLang="zh-TW" sz="2000" dirty="0" smtClean="0">
              <a:solidFill>
                <a:srgbClr val="F3A4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 descr="+-紐約大都會博物館-繪畫陳列室-團體導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441"/>
          <a:stretch>
            <a:fillRect/>
          </a:stretch>
        </p:blipFill>
        <p:spPr>
          <a:xfrm>
            <a:off x="3331685" y="2493136"/>
            <a:ext cx="2392443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7864" y="1124744"/>
            <a:ext cx="3528392" cy="1224136"/>
          </a:xfrm>
        </p:spPr>
        <p:txBody>
          <a:bodyPr>
            <a:normAutofit fontScale="90000"/>
          </a:bodyPr>
          <a:lstStyle/>
          <a:p>
            <a:r>
              <a:rPr lang="en-US" altLang="zh-TW" sz="2400" dirty="0" smtClean="0">
                <a:effectLst/>
                <a:latin typeface="+mn-ea"/>
                <a:ea typeface="+mn-ea"/>
              </a:rPr>
              <a:t/>
            </a:r>
            <a:br>
              <a:rPr lang="en-US" altLang="zh-TW" sz="2400" dirty="0" smtClean="0">
                <a:effectLst/>
                <a:latin typeface="+mn-ea"/>
                <a:ea typeface="+mn-ea"/>
              </a:rPr>
            </a:br>
            <a:r>
              <a:rPr lang="en-US" altLang="zh-TW" sz="2400" dirty="0" smtClean="0">
                <a:effectLst/>
                <a:latin typeface="+mn-ea"/>
                <a:ea typeface="+mn-ea"/>
              </a:rPr>
              <a:t/>
            </a:r>
            <a:br>
              <a:rPr lang="en-US" altLang="zh-TW" sz="2400" dirty="0" smtClean="0">
                <a:effectLst/>
                <a:latin typeface="+mn-ea"/>
                <a:ea typeface="+mn-ea"/>
              </a:rPr>
            </a:br>
            <a:r>
              <a:rPr lang="en-US" altLang="zh-TW" sz="2400" dirty="0" smtClean="0">
                <a:effectLst/>
                <a:latin typeface="+mn-ea"/>
                <a:ea typeface="+mn-ea"/>
              </a:rPr>
              <a:t/>
            </a:r>
            <a:br>
              <a:rPr lang="en-US" altLang="zh-TW" sz="2400" dirty="0" smtClean="0">
                <a:effectLst/>
                <a:latin typeface="+mn-ea"/>
                <a:ea typeface="+mn-ea"/>
              </a:rPr>
            </a:br>
            <a:r>
              <a:rPr lang="zh-TW" altLang="en-US" sz="2400" dirty="0" smtClean="0">
                <a:effectLst/>
                <a:latin typeface="+mn-ea"/>
              </a:rPr>
              <a:t>。 </a:t>
            </a:r>
            <a:r>
              <a:rPr lang="en-US" altLang="zh-TW" sz="2400" dirty="0" smtClean="0">
                <a:effectLst/>
                <a:latin typeface="+mn-ea"/>
                <a:ea typeface="+mn-ea"/>
              </a:rPr>
              <a:t/>
            </a:r>
            <a:br>
              <a:rPr lang="en-US" altLang="zh-TW" sz="2400" dirty="0" smtClean="0">
                <a:effectLst/>
                <a:latin typeface="+mn-ea"/>
                <a:ea typeface="+mn-ea"/>
              </a:rPr>
            </a:br>
            <a:endParaRPr lang="zh-TW" altLang="en-US" sz="2400" dirty="0">
              <a:effectLst/>
              <a:latin typeface="+mn-ea"/>
              <a:ea typeface="+mn-ea"/>
            </a:endParaRPr>
          </a:p>
        </p:txBody>
      </p:sp>
      <p:pic>
        <p:nvPicPr>
          <p:cNvPr id="7" name="圖片 6" descr="+-大都會博物館 2007年 001.jpg"/>
          <p:cNvPicPr>
            <a:picLocks noChangeAspect="1"/>
          </p:cNvPicPr>
          <p:nvPr/>
        </p:nvPicPr>
        <p:blipFill>
          <a:blip r:embed="rId3" cstate="print"/>
          <a:srcRect l="11093" r="11253"/>
          <a:stretch>
            <a:fillRect/>
          </a:stretch>
        </p:blipFill>
        <p:spPr>
          <a:xfrm>
            <a:off x="929852" y="1484784"/>
            <a:ext cx="2057972" cy="352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 descr="+-紐約大都會博物館-資料閱覽.jpg"/>
          <p:cNvPicPr>
            <a:picLocks noChangeAspect="1"/>
          </p:cNvPicPr>
          <p:nvPr/>
        </p:nvPicPr>
        <p:blipFill>
          <a:blip r:embed="rId4" cstate="print"/>
          <a:srcRect l="16425" r="4324" b="5612"/>
          <a:stretch>
            <a:fillRect/>
          </a:stretch>
        </p:blipFill>
        <p:spPr>
          <a:xfrm>
            <a:off x="5940152" y="2493136"/>
            <a:ext cx="226536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5508104" y="36459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kumimoji="0"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kumimoji="0"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kumimoji="0"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03848" y="134076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為觀眾設計</a:t>
            </a:r>
            <a:r>
              <a:rPr lang="en-US" altLang="zh-TW" sz="2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latin typeface="+mn-ea"/>
                <a:ea typeface="+mn-ea"/>
              </a:rPr>
              <a:t/>
            </a:r>
            <a:br>
              <a:rPr lang="en-US" altLang="zh-TW" sz="2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latin typeface="+mn-ea"/>
                <a:ea typeface="+mn-ea"/>
              </a:rPr>
            </a:br>
            <a:r>
              <a:rPr lang="zh-TW" altLang="en-US" sz="2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latin typeface="+mn-ea"/>
                <a:ea typeface="+mn-ea"/>
              </a:rPr>
              <a:t>參觀品質提升，也許對文物保護不利。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7984" y="490109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dirty="0" smtClean="0">
                <a:solidFill>
                  <a:srgbClr val="F3A4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（美國大都會博物館）</a:t>
            </a:r>
            <a:endParaRPr lang="en-US" altLang="zh-TW" sz="2000" dirty="0" smtClean="0">
              <a:ln w="3200">
                <a:solidFill>
                  <a:prstClr val="white">
                    <a:alpha val="25000"/>
                  </a:prstClr>
                </a:solidFill>
                <a:prstDash val="solid"/>
                <a:round/>
              </a:ln>
              <a:solidFill>
                <a:prstClr val="white"/>
              </a:solidFill>
              <a:latin typeface="標楷體"/>
              <a:ea typeface="標楷體"/>
            </a:endParaRPr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5" descr="+-展覽-距離+體貼-國畫 2001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5789"/>
          <a:stretch>
            <a:fillRect/>
          </a:stretch>
        </p:blipFill>
        <p:spPr>
          <a:xfrm>
            <a:off x="830957" y="1485224"/>
            <a:ext cx="2228875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A5340E-4154-4188-8123-5B42465FBC3F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13" name="圖片 12" descr="+-康路展 壓克力製閱書架 DSCN9571.jpg"/>
          <p:cNvPicPr>
            <a:picLocks noChangeAspect="1"/>
          </p:cNvPicPr>
          <p:nvPr/>
        </p:nvPicPr>
        <p:blipFill>
          <a:blip r:embed="rId3" cstate="print"/>
          <a:srcRect t="27580" b="9041"/>
          <a:stretch>
            <a:fillRect/>
          </a:stretch>
        </p:blipFill>
        <p:spPr>
          <a:xfrm>
            <a:off x="6156176" y="3645504"/>
            <a:ext cx="199816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 descr="+-紐約大都會博物館-近距觀賞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40152" y="3645504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5580112" y="332656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kumimoji="0"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kumimoji="0"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kumimoji="0"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275856" y="141800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為文物和觀眾設計</a:t>
            </a:r>
            <a:endParaRPr lang="en-US" altLang="zh-TW" sz="24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zh-TW" altLang="en-US" sz="2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latin typeface="+mn-ea"/>
                <a:ea typeface="+mn-ea"/>
              </a:rPr>
              <a:t>讓文物獲得適當的保護，</a:t>
            </a:r>
            <a:endParaRPr lang="en-US" altLang="zh-TW" sz="24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latin typeface="+mn-ea"/>
              <a:ea typeface="+mn-ea"/>
            </a:endParaRPr>
          </a:p>
          <a:p>
            <a:r>
              <a:rPr lang="zh-TW" altLang="en-US" sz="2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latin typeface="+mn-ea"/>
                <a:ea typeface="+mn-ea"/>
              </a:rPr>
              <a:t>觀眾也能舒適欣賞，</a:t>
            </a:r>
            <a:endParaRPr lang="en-US" altLang="zh-TW" sz="24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latin typeface="+mn-ea"/>
              <a:ea typeface="+mn-ea"/>
            </a:endParaRPr>
          </a:p>
          <a:p>
            <a:r>
              <a:rPr lang="zh-TW" altLang="en-US" sz="2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latin typeface="+mn-ea"/>
                <a:ea typeface="+mn-ea"/>
              </a:rPr>
              <a:t>館方需要投入較多的經費，</a:t>
            </a:r>
            <a:endParaRPr lang="en-US" altLang="zh-TW" sz="24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latin typeface="+mn-ea"/>
              <a:ea typeface="+mn-ea"/>
            </a:endParaRPr>
          </a:p>
          <a:p>
            <a:r>
              <a:rPr lang="zh-TW" altLang="en-US" sz="2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latin typeface="+mn-ea"/>
                <a:ea typeface="+mn-ea"/>
              </a:rPr>
              <a:t>對觀眾要有愛心、對設計師要有信心。</a:t>
            </a:r>
            <a:endParaRPr lang="zh-TW" altLang="en-US" sz="24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664296"/>
          </a:xfrm>
        </p:spPr>
        <p:txBody>
          <a:bodyPr/>
          <a:lstStyle/>
          <a:p>
            <a:pPr algn="ctr">
              <a:buNone/>
            </a:pPr>
            <a:r>
              <a:rPr lang="zh-TW" altLang="en-US" sz="3200" dirty="0" smtClean="0"/>
              <a:t>什麼樣的人適合做文物展覽設計？</a:t>
            </a:r>
            <a:endParaRPr lang="en-US" altLang="zh-TW" sz="3200" dirty="0" smtClean="0"/>
          </a:p>
          <a:p>
            <a:pPr algn="ctr">
              <a:buNone/>
            </a:pPr>
            <a:endParaRPr lang="en-US" altLang="zh-TW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藝術家？懂設計的藝術家？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>
              <a:buNone/>
            </a:pP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設計師？懂藝術的設計師？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>
              <a:buNone/>
            </a:pPr>
            <a:endParaRPr lang="zh-TW" altLang="en-US" sz="2400" b="1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pPr algn="ctr">
              <a:buNone/>
            </a:pPr>
            <a:endParaRPr lang="zh-TW" altLang="en-US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15608" y="33265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lang="zh-TW" altLang="en-US" sz="2000" dirty="0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3200" dirty="0" smtClean="0"/>
              <a:t>文物展覽設計師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最好要懂：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中西藝術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歷史文物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風俗習慣 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觀眾行為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心理學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邏輯學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設計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建築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照明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建材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空調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印刷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多媒材技術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endParaRPr lang="zh-TW" alt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15608" y="33265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547664" y="364502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還要會：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algn="ctr"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編輯故事 </a:t>
            </a:r>
            <a:r>
              <a:rPr lang="en-US" altLang="zh-TW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控制預算</a:t>
            </a:r>
            <a:endParaRPr lang="en-US" altLang="zh-TW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83768" y="472514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最重要的是：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pPr algn="ctr">
              <a:buNone/>
            </a:pP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虛心學習 </a:t>
            </a:r>
            <a:r>
              <a:rPr lang="en-US" altLang="zh-TW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+ </a:t>
            </a:r>
            <a:r>
              <a:rPr lang="zh-TW" alt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誠意溝通</a:t>
            </a:r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31B6AA9-837B-41E9-868F-FE92C0ECEFF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1628800"/>
            <a:ext cx="5184576" cy="3384376"/>
          </a:xfrm>
        </p:spPr>
        <p:txBody>
          <a:bodyPr/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</a:br>
            <a: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Adobe 黑体 Std R" pitchFamily="34" charset="-128"/>
                <a:ea typeface="Adobe 黑体 Std R" pitchFamily="34" charset="-128"/>
              </a:rPr>
              <a:t>展場空間設計</a:t>
            </a:r>
            <a: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zh-TW" altLang="en-US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機能理性　</a:t>
            </a:r>
            <a: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陳設品味</a:t>
            </a:r>
            <a: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/>
            </a:r>
            <a:b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/>
              </a:rPr>
            </a:br>
            <a: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/>
            </a:r>
            <a:b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/>
              </a:rPr>
            </a:br>
            <a: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</a:br>
            <a:r>
              <a:rPr lang="zh-TW" altLang="en-US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Adobe 黑体 Std R" pitchFamily="34" charset="-128"/>
                <a:ea typeface="Adobe 黑体 Std R" pitchFamily="34" charset="-128"/>
              </a:rPr>
              <a:t>圖說</a:t>
            </a:r>
            <a: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Adobe 黑体 Std R" pitchFamily="34" charset="-128"/>
                <a:ea typeface="Adobe 黑体 Std R" pitchFamily="34" charset="-128"/>
              </a:rPr>
              <a:t>版面設計</a:t>
            </a:r>
            <a: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</a:br>
            <a: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</a:br>
            <a:r>
              <a:rPr lang="zh-TW" altLang="en-US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詮釋</a:t>
            </a:r>
            <a: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簡明</a:t>
            </a:r>
            <a: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zh-TW" altLang="en-US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　</a:t>
            </a:r>
            <a:r>
              <a:rPr lang="zh-TW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閱覽舒適</a:t>
            </a:r>
            <a:r>
              <a:rPr lang="zh-TW" altLang="en-US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zh-TW" altLang="en-US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n-US" altLang="zh-TW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</a:br>
            <a:endParaRPr lang="zh-TW" altLang="en-US" sz="3200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8104" y="332656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文物展覽設計</a:t>
            </a:r>
            <a:endParaRPr lang="zh-TW" altLang="en-US" sz="2000" dirty="0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3" descr="複製 -+注意參觀安全-瘋狂達利特展-中正紀念堂 2012.06.15.-1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00" r="9990"/>
          <a:stretch>
            <a:fillRect/>
          </a:stretch>
        </p:blipFill>
        <p:spPr>
          <a:xfrm>
            <a:off x="4572000" y="2637232"/>
            <a:ext cx="334116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9" name="圖片 8" descr="+-注意參觀安全-瘋狂達利特展-中正紀念堂 2012.06.15.-204.jpg"/>
          <p:cNvPicPr>
            <a:picLocks noChangeAspect="1"/>
          </p:cNvPicPr>
          <p:nvPr/>
        </p:nvPicPr>
        <p:blipFill>
          <a:blip r:embed="rId4" cstate="print"/>
          <a:srcRect l="4505" r="17414"/>
          <a:stretch>
            <a:fillRect/>
          </a:stretch>
        </p:blipFill>
        <p:spPr>
          <a:xfrm>
            <a:off x="1216424" y="2637232"/>
            <a:ext cx="299553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1187624" y="1220559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舉例說明展場空間設計方面需要小心謹慎。</a:t>
            </a:r>
            <a:endParaRPr lang="en-US" altLang="zh-TW" sz="2400" dirty="0" smtClean="0">
              <a:latin typeface="+mn-ea"/>
              <a:ea typeface="+mn-ea"/>
            </a:endParaRPr>
          </a:p>
          <a:p>
            <a:r>
              <a:rPr lang="zh-TW" altLang="en-US" sz="2000" i="1" dirty="0" smtClean="0">
                <a:latin typeface="+mn-ea"/>
                <a:ea typeface="+mn-ea"/>
              </a:rPr>
              <a:t>圖左</a:t>
            </a:r>
            <a:r>
              <a:rPr lang="zh-TW" altLang="en-US" sz="2400" dirty="0" smtClean="0">
                <a:latin typeface="+mn-ea"/>
                <a:ea typeface="+mn-ea"/>
              </a:rPr>
              <a:t> 地面有高低起伏，</a:t>
            </a:r>
            <a:r>
              <a:rPr lang="zh-TW" altLang="en-US" sz="2000" i="1" dirty="0" smtClean="0">
                <a:latin typeface="+mn-ea"/>
                <a:ea typeface="+mn-ea"/>
              </a:rPr>
              <a:t>圖右</a:t>
            </a:r>
            <a:r>
              <a:rPr lang="zh-TW" altLang="en-US" sz="2400" dirty="0" smtClean="0">
                <a:latin typeface="+mn-ea"/>
                <a:ea typeface="+mn-ea"/>
              </a:rPr>
              <a:t> 地面有鮮明圖案，</a:t>
            </a:r>
            <a:endParaRPr lang="en-US" altLang="zh-TW" sz="2400" dirty="0" smtClean="0">
              <a:latin typeface="+mn-ea"/>
              <a:ea typeface="+mn-ea"/>
            </a:endParaRPr>
          </a:p>
          <a:p>
            <a:r>
              <a:rPr lang="zh-TW" altLang="en-US" sz="2400" dirty="0" smtClean="0">
                <a:latin typeface="+mn-ea"/>
                <a:ea typeface="+mn-ea"/>
              </a:rPr>
              <a:t>設計雖然有創意，卻可能威脅到參觀行動的安全。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8104" y="364594"/>
            <a:ext cx="3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設計上的問題</a:t>
            </a:r>
            <a:endParaRPr lang="zh-TW" altLang="en-US" sz="2000" dirty="0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7664" y="2132856"/>
            <a:ext cx="6048672" cy="1656184"/>
          </a:xfrm>
        </p:spPr>
        <p:txBody>
          <a:bodyPr/>
          <a:lstStyle/>
          <a:p>
            <a:pPr algn="ctr">
              <a:buNone/>
            </a:pPr>
            <a:endParaRPr lang="en-US" altLang="zh-TW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pPr algn="ctr">
              <a:buNone/>
            </a:pPr>
            <a:r>
              <a:rPr lang="zh-TW" altLang="en-US" sz="4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</a:t>
            </a:r>
            <a:r>
              <a:rPr lang="zh-TW" altLang="en-US" sz="4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、</a:t>
            </a:r>
            <a:r>
              <a:rPr lang="zh-TW" altLang="en-US" sz="4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展覽</a:t>
            </a:r>
            <a:r>
              <a:rPr lang="zh-TW" altLang="en-US" sz="4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、</a:t>
            </a:r>
            <a:r>
              <a:rPr lang="zh-TW" altLang="en-US" sz="4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lang="zh-TW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7" descr="+-注意參觀安全-DSCF0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375" t="11990" r="9204"/>
          <a:stretch>
            <a:fillRect/>
          </a:stretch>
        </p:blipFill>
        <p:spPr>
          <a:xfrm>
            <a:off x="4932040" y="2852936"/>
            <a:ext cx="301091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2013/05/10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pic>
        <p:nvPicPr>
          <p:cNvPr id="12" name="圖片 11" descr="+注意參觀安全-DSCN8005翻拍.JPG"/>
          <p:cNvPicPr>
            <a:picLocks noChangeAspect="1"/>
          </p:cNvPicPr>
          <p:nvPr/>
        </p:nvPicPr>
        <p:blipFill>
          <a:blip r:embed="rId3" cstate="print"/>
          <a:srcRect l="-2005" t="12001" r="-272"/>
          <a:stretch>
            <a:fillRect/>
          </a:stretch>
        </p:blipFill>
        <p:spPr>
          <a:xfrm>
            <a:off x="1043608" y="2852936"/>
            <a:ext cx="333860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1475656" y="913944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第一眼看起來空間設計頗有創意！</a:t>
            </a:r>
            <a:endParaRPr lang="en-US" altLang="zh-TW" sz="2400" dirty="0" smtClean="0">
              <a:latin typeface="+mn-ea"/>
              <a:ea typeface="+mn-ea"/>
            </a:endParaRPr>
          </a:p>
          <a:p>
            <a:r>
              <a:rPr lang="zh-TW" altLang="en-US" sz="2000" i="1" dirty="0" smtClean="0">
                <a:latin typeface="+mn-ea"/>
                <a:ea typeface="+mn-ea"/>
              </a:rPr>
              <a:t>圖左</a:t>
            </a:r>
            <a:r>
              <a:rPr lang="zh-TW" altLang="en-US" sz="2400" dirty="0" smtClean="0">
                <a:latin typeface="+mn-ea"/>
                <a:ea typeface="+mn-ea"/>
              </a:rPr>
              <a:t> 透明玻璃陳列櫃利用鋼索懸吊固著，</a:t>
            </a:r>
            <a:endParaRPr lang="en-US" altLang="zh-TW" sz="2400" dirty="0" smtClean="0">
              <a:latin typeface="+mn-ea"/>
              <a:ea typeface="+mn-ea"/>
            </a:endParaRPr>
          </a:p>
          <a:p>
            <a:r>
              <a:rPr lang="zh-TW" altLang="en-US" sz="2000" i="1" dirty="0" smtClean="0">
                <a:latin typeface="+mn-ea"/>
                <a:ea typeface="+mn-ea"/>
              </a:rPr>
              <a:t>圖右</a:t>
            </a:r>
            <a:r>
              <a:rPr lang="zh-TW" altLang="en-US" sz="2400" dirty="0" smtClean="0">
                <a:latin typeface="+mn-ea"/>
                <a:ea typeface="+mn-ea"/>
              </a:rPr>
              <a:t> 櫃體和牆板組合新造型。</a:t>
            </a:r>
            <a:endParaRPr lang="en-US" altLang="zh-TW" sz="2400" dirty="0" smtClean="0">
              <a:latin typeface="+mn-ea"/>
              <a:ea typeface="+mn-ea"/>
            </a:endParaRPr>
          </a:p>
          <a:p>
            <a:r>
              <a:rPr lang="zh-TW" altLang="en-US" sz="2400" dirty="0" smtClean="0">
                <a:latin typeface="+mn-ea"/>
                <a:ea typeface="+mn-ea"/>
              </a:rPr>
              <a:t>再仔細觀察能發現什麼危機嗎？</a:t>
            </a:r>
            <a:endParaRPr lang="en-US" altLang="zh-TW" sz="2400" dirty="0" smtClean="0">
              <a:latin typeface="+mn-ea"/>
              <a:ea typeface="+mn-ea"/>
            </a:endParaRPr>
          </a:p>
          <a:p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8104" y="364594"/>
            <a:ext cx="3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設計上的問題</a:t>
            </a:r>
            <a:endParaRPr lang="zh-TW" altLang="en-US" sz="2000" dirty="0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1907704" y="1124744"/>
            <a:ext cx="5328592" cy="1080120"/>
          </a:xfr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500"/>
              </a:spcBef>
              <a:buNone/>
              <a:defRPr/>
            </a:pPr>
            <a:r>
              <a:rPr lang="zh-TW" altLang="zh-TW" sz="2400" dirty="0" smtClean="0">
                <a:latin typeface="+mn-ea"/>
              </a:rPr>
              <a:t>在珍貴古代文物陳設區域，設定安全距離，鋪設卵石，示意觀眾止步。</a:t>
            </a:r>
            <a:endParaRPr lang="en-US" altLang="zh-TW" sz="2400" dirty="0" smtClean="0">
              <a:latin typeface="+mn-ea"/>
            </a:endParaRPr>
          </a:p>
          <a:p>
            <a:pPr marL="0" indent="0" algn="dist" eaLnBrk="1" hangingPunct="1">
              <a:lnSpc>
                <a:spcPts val="3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zh-TW" altLang="zh-TW" sz="2400" dirty="0" smtClean="0">
              <a:latin typeface="+mn-ea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5DB81B3-2509-425F-8791-648F83D25BA2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  <p:pic>
        <p:nvPicPr>
          <p:cNvPr id="10244" name="圖片 3" descr="++故宮-宗教雕塑展-陳列台座-圍欄 007.jpg"/>
          <p:cNvPicPr>
            <a:picLocks noChangeAspect="1"/>
          </p:cNvPicPr>
          <p:nvPr/>
        </p:nvPicPr>
        <p:blipFill>
          <a:blip r:embed="rId2" cstate="print"/>
          <a:srcRect t="6178" r="86" b="-9"/>
          <a:stretch>
            <a:fillRect/>
          </a:stretch>
        </p:blipFill>
        <p:spPr bwMode="auto">
          <a:xfrm>
            <a:off x="2051720" y="2276872"/>
            <a:ext cx="491999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4356100" y="6165850"/>
            <a:ext cx="6477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000" dirty="0">
                <a:solidFill>
                  <a:schemeClr val="tx1">
                    <a:lumMod val="50000"/>
                  </a:schemeClr>
                </a:solidFill>
              </a:rPr>
              <a:t>1997</a:t>
            </a:r>
            <a:r>
              <a:rPr lang="zh-TW" altLang="en-US" sz="1000" dirty="0">
                <a:solidFill>
                  <a:schemeClr val="tx1">
                    <a:lumMod val="50000"/>
                  </a:schemeClr>
                </a:solidFill>
              </a:rPr>
              <a:t>年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508104" y="346646"/>
            <a:ext cx="3600400" cy="418058"/>
          </a:xfrm>
        </p:spPr>
        <p:txBody>
          <a:bodyPr/>
          <a:lstStyle/>
          <a:p>
            <a:pPr algn="ctr"/>
            <a:r>
              <a:rPr lang="zh-TW" altLang="en-US" sz="20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展場空間設計</a:t>
            </a:r>
            <a:endParaRPr lang="zh-TW" altLang="en-US" sz="2000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1691680" y="1052736"/>
            <a:ext cx="5832648" cy="864096"/>
          </a:xfrm>
        </p:spPr>
        <p:txBody>
          <a:bodyPr>
            <a:noAutofit/>
          </a:bodyPr>
          <a:lstStyle/>
          <a:p>
            <a:pPr marL="8890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zh-TW" altLang="zh-TW" sz="2400" dirty="0" smtClean="0">
                <a:latin typeface="+mn-ea"/>
              </a:rPr>
              <a:t>在畫作前方</a:t>
            </a:r>
            <a:r>
              <a:rPr lang="zh-TW" altLang="en-US" sz="2400" dirty="0" smtClean="0">
                <a:latin typeface="+mn-ea"/>
              </a:rPr>
              <a:t>設置</a:t>
            </a:r>
            <a:r>
              <a:rPr lang="zh-TW" altLang="zh-TW" sz="2400" dirty="0" smtClean="0">
                <a:latin typeface="+mn-ea"/>
              </a:rPr>
              <a:t>斜板供觀眾臨摩</a:t>
            </a:r>
            <a:r>
              <a:rPr lang="zh-TW" altLang="en-US" sz="2400" dirty="0" smtClean="0">
                <a:latin typeface="+mn-ea"/>
              </a:rPr>
              <a:t>或筆記。</a:t>
            </a:r>
            <a:endParaRPr lang="en-US" altLang="zh-TW" sz="2400" dirty="0" smtClean="0">
              <a:latin typeface="+mn-ea"/>
            </a:endParaRPr>
          </a:p>
          <a:p>
            <a:pPr marL="8890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zh-TW" altLang="zh-TW" sz="2400" dirty="0" smtClean="0">
                <a:latin typeface="+mn-ea"/>
              </a:rPr>
              <a:t>如此設計既體貼觀眾又兼顧文物之安全。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9881D09-52E6-4273-9742-6C93D350BFA6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pic>
        <p:nvPicPr>
          <p:cNvPr id="12292" name="圖片 5" descr="++紐約大都會博物館-扶手兼護欄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912" y="2133296"/>
            <a:ext cx="168295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 descr="+紐約大都會展覽-版畫 2001 04.jpg"/>
          <p:cNvPicPr>
            <a:picLocks noChangeAspect="1"/>
          </p:cNvPicPr>
          <p:nvPr/>
        </p:nvPicPr>
        <p:blipFill>
          <a:blip r:embed="rId3" cstate="print"/>
          <a:srcRect l="1316" t="10526" b="14035"/>
          <a:stretch>
            <a:fillRect/>
          </a:stretch>
        </p:blipFill>
        <p:spPr>
          <a:xfrm>
            <a:off x="3779912" y="2132856"/>
            <a:ext cx="376743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5508104" y="260648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展場空間設計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內容版面配置區 5" descr="複製 -入口大廳 主視覺 0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59" t="7764" r="4025" b="3845"/>
          <a:stretch>
            <a:fillRect/>
          </a:stretch>
        </p:blipFill>
        <p:spPr>
          <a:xfrm>
            <a:off x="899592" y="1124744"/>
            <a:ext cx="3420715" cy="228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7D0E398-968B-49DE-A720-8F44C2C92347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pic>
        <p:nvPicPr>
          <p:cNvPr id="10" name="內容版面配置區 3" descr="+康路展 主視覺牆 DSCN95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35896" y="2708920"/>
            <a:ext cx="4608512" cy="258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5508104" y="260648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dobe 黑体 Std R" pitchFamily="34" charset="-128"/>
                <a:ea typeface="Adobe 黑体 Std R" pitchFamily="34" charset="-128"/>
              </a:rPr>
              <a:t>圖說</a:t>
            </a:r>
            <a:r>
              <a:rPr lang="zh-TW" altLang="zh-TW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dobe 黑体 Std R" pitchFamily="34" charset="-128"/>
                <a:ea typeface="Adobe 黑体 Std R" pitchFamily="34" charset="-128"/>
              </a:rPr>
              <a:t>版面設計</a:t>
            </a:r>
            <a:endParaRPr lang="zh-TW" altLang="en-US" sz="2000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5576" y="3789040"/>
            <a:ext cx="2808312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+mn-ea"/>
                <a:ea typeface="+mn-ea"/>
              </a:rPr>
              <a:t>巴黎近郊 凡爾賽宮</a:t>
            </a:r>
            <a:endParaRPr lang="en-US" altLang="zh-TW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+mn-ea"/>
                <a:ea typeface="+mn-ea"/>
              </a:rPr>
              <a:t>熱河承德 避暑山莊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99992" y="1268760"/>
            <a:ext cx="4032448" cy="11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+mn-ea"/>
                <a:ea typeface="+mn-ea"/>
              </a:rPr>
              <a:t>康熙字典集字標題</a:t>
            </a:r>
            <a:endParaRPr lang="en-US" altLang="zh-TW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+mn-ea"/>
                <a:ea typeface="+mn-ea"/>
              </a:rPr>
              <a:t>兩君王之間以坤輿全圖交會</a:t>
            </a:r>
            <a:endParaRPr lang="zh-TW" altLang="en-US" sz="24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317FACF-5C6F-43DE-968A-C84E4EBE77FA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5" name="圖片 4" descr="+康路展 第二單元 DSCN9572.jpg"/>
          <p:cNvPicPr>
            <a:picLocks noChangeAspect="1"/>
          </p:cNvPicPr>
          <p:nvPr/>
        </p:nvPicPr>
        <p:blipFill>
          <a:blip r:embed="rId3" cstate="print"/>
          <a:srcRect t="11037" b="8237"/>
          <a:stretch>
            <a:fillRect/>
          </a:stretch>
        </p:blipFill>
        <p:spPr>
          <a:xfrm>
            <a:off x="1187624" y="1988840"/>
            <a:ext cx="6840760" cy="310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文字方塊 6"/>
          <p:cNvSpPr txBox="1">
            <a:spLocks noChangeArrowheads="1"/>
          </p:cNvSpPr>
          <p:nvPr/>
        </p:nvSpPr>
        <p:spPr bwMode="auto">
          <a:xfrm>
            <a:off x="827088" y="5661025"/>
            <a:ext cx="7561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spc="-150" dirty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傳教士作為中法雙方的橋梁 </a:t>
            </a:r>
            <a:r>
              <a:rPr lang="en-US" altLang="zh-TW" sz="2000" spc="-150" dirty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–</a:t>
            </a:r>
            <a:r>
              <a:rPr lang="zh-TW" altLang="en-US" sz="2000" spc="-150" dirty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 南懷仁 </a:t>
            </a:r>
            <a:r>
              <a:rPr lang="en-US" altLang="zh-TW" sz="1400" spc="-150" dirty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(</a:t>
            </a:r>
            <a:r>
              <a:rPr lang="zh-TW" altLang="en-US" spc="-150" dirty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坤輿全圖</a:t>
            </a:r>
            <a:r>
              <a:rPr lang="en-US" altLang="zh-TW" spc="-150" dirty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)</a:t>
            </a:r>
            <a:r>
              <a:rPr lang="zh-TW" altLang="en-US" sz="2000" spc="-150" dirty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、白晉、張誠、李明等。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508104" y="346646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+康路展 第四單元 琺瑯 DSCN9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677"/>
          <a:stretch>
            <a:fillRect/>
          </a:stretch>
        </p:blipFill>
        <p:spPr>
          <a:xfrm>
            <a:off x="1763688" y="1772816"/>
            <a:ext cx="5621223" cy="3305585"/>
          </a:xfrm>
          <a:effectLst>
            <a:softEdge rad="112500"/>
          </a:effectLst>
        </p:spPr>
      </p:pic>
      <p:sp>
        <p:nvSpPr>
          <p:cNvPr id="6" name="日期版面配置區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ADECB3C-3065-498A-89ED-4F4BE3329C18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6148" name="文字方塊 5"/>
          <p:cNvSpPr txBox="1">
            <a:spLocks noChangeArrowheads="1"/>
          </p:cNvSpPr>
          <p:nvPr/>
        </p:nvSpPr>
        <p:spPr bwMode="auto">
          <a:xfrm>
            <a:off x="2051050" y="5732463"/>
            <a:ext cx="518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dirty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法國玻璃工藝和琺瑯工藝對中國工藝的影響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98D4537-FD55-4574-9515-7C3D6F59EF87}" type="slidenum">
              <a:rPr lang="zh-TW" altLang="en-US" smtClean="0"/>
              <a:pPr>
                <a:defRPr/>
              </a:pPr>
              <a:t>26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87450" y="5661025"/>
            <a:ext cx="698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dirty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東西二大帝君臨一方，法國耶穌會士遠渡重洋擔當溝通橋樑。</a:t>
            </a:r>
          </a:p>
        </p:txBody>
      </p:sp>
      <p:pic>
        <p:nvPicPr>
          <p:cNvPr id="9" name="圖片 8" descr="康路展 第一單元說明 DSCN9533.jpg"/>
          <p:cNvPicPr>
            <a:picLocks noChangeAspect="1"/>
          </p:cNvPicPr>
          <p:nvPr/>
        </p:nvPicPr>
        <p:blipFill>
          <a:blip r:embed="rId2" cstate="print"/>
          <a:srcRect l="15288" t="20431" r="14267" b="16831"/>
          <a:stretch>
            <a:fillRect/>
          </a:stretch>
        </p:blipFill>
        <p:spPr>
          <a:xfrm>
            <a:off x="1259632" y="1700808"/>
            <a:ext cx="662473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5508104" y="260648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dobe 黑体 Std R" pitchFamily="34" charset="-128"/>
                <a:ea typeface="Adobe 黑体 Std R" pitchFamily="34" charset="-128"/>
              </a:rPr>
              <a:t>圖說</a:t>
            </a:r>
            <a:r>
              <a:rPr lang="zh-TW" altLang="zh-TW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dobe 黑体 Std R" pitchFamily="34" charset="-128"/>
                <a:ea typeface="Adobe 黑体 Std R" pitchFamily="34" charset="-128"/>
              </a:rPr>
              <a:t>版面設計</a:t>
            </a:r>
            <a:endParaRPr lang="zh-TW" altLang="en-US" sz="2000" dirty="0">
              <a:ln w="18415" cmpd="sng">
                <a:noFill/>
                <a:prstDash val="solid"/>
              </a:ln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+-南大張其昀先生展場 複製展品 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204864"/>
            <a:ext cx="1833925" cy="274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600400" cy="418058"/>
          </a:xfrm>
        </p:spPr>
        <p:txBody>
          <a:bodyPr/>
          <a:lstStyle/>
          <a:p>
            <a:pPr algn="ctr"/>
            <a:r>
              <a:rPr lang="zh-TW" altLang="zh-TW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lang="zh-TW" altLang="en-US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lang="zh-TW" altLang="en-US" sz="2000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716016" y="1196752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zh-TW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  <a:p>
            <a:pPr>
              <a:lnSpc>
                <a:spcPts val="2000"/>
              </a:lnSpc>
            </a:pPr>
            <a:r>
              <a:rPr lang="zh-TW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文大張創辦人紀念展</a:t>
            </a:r>
            <a:endParaRPr lang="en-US" altLang="zh-TW" sz="2400" dirty="0" smtClean="0">
              <a:latin typeface="+mn-ea"/>
              <a:ea typeface="+mn-ea"/>
            </a:endParaRPr>
          </a:p>
          <a:p>
            <a:pPr>
              <a:lnSpc>
                <a:spcPts val="2000"/>
              </a:lnSpc>
            </a:pPr>
            <a:endParaRPr lang="en-US" altLang="zh-TW" sz="2400" dirty="0" smtClean="0">
              <a:latin typeface="+mn-ea"/>
              <a:ea typeface="+mn-ea"/>
            </a:endParaRPr>
          </a:p>
        </p:txBody>
      </p:sp>
      <p:pic>
        <p:nvPicPr>
          <p:cNvPr id="13" name="圖片 12" descr="+-南大張其昀先生展場 複製資料翻閱架 016.jpg"/>
          <p:cNvPicPr>
            <a:picLocks noChangeAspect="1"/>
          </p:cNvPicPr>
          <p:nvPr/>
        </p:nvPicPr>
        <p:blipFill>
          <a:blip r:embed="rId3" cstate="print"/>
          <a:srcRect t="2643"/>
          <a:stretch>
            <a:fillRect/>
          </a:stretch>
        </p:blipFill>
        <p:spPr>
          <a:xfrm>
            <a:off x="827584" y="3789040"/>
            <a:ext cx="2631364" cy="142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圖片 15" descr="-本國地理課本封面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340768"/>
            <a:ext cx="1508597" cy="207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圖片 17" descr="+-華岡 2012.04 091.jpg"/>
          <p:cNvPicPr>
            <a:picLocks noChangeAspect="1"/>
          </p:cNvPicPr>
          <p:nvPr/>
        </p:nvPicPr>
        <p:blipFill>
          <a:blip r:embed="rId5" cstate="print"/>
          <a:srcRect l="36345" t="2151" b="13976"/>
          <a:stretch>
            <a:fillRect/>
          </a:stretch>
        </p:blipFill>
        <p:spPr>
          <a:xfrm>
            <a:off x="3131840" y="2852936"/>
            <a:ext cx="284103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4283968" y="57332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預展</a:t>
            </a:r>
            <a:endParaRPr lang="zh-TW" alt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600400" cy="418058"/>
          </a:xfrm>
        </p:spPr>
        <p:txBody>
          <a:bodyPr/>
          <a:lstStyle/>
          <a:p>
            <a:pPr algn="ctr"/>
            <a:r>
              <a:rPr lang="zh-TW" altLang="zh-TW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lang="zh-TW" altLang="en-US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lang="zh-TW" altLang="en-US" sz="2000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64088" y="2420888"/>
            <a:ext cx="3096344" cy="3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zh-TW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文大張創辦人紀念展</a:t>
            </a:r>
            <a:endParaRPr lang="en-US" altLang="zh-TW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endParaRPr>
          </a:p>
        </p:txBody>
      </p:sp>
      <p:pic>
        <p:nvPicPr>
          <p:cNvPr id="12" name="圖片 11" descr="+-調整方案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56992"/>
            <a:ext cx="4320480" cy="224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圖片 15" descr="IMG_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76672"/>
            <a:ext cx="1512168" cy="113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圖片 21" descr="-陳列室 分類布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612" y="1913617"/>
            <a:ext cx="2660324" cy="152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圖片 24" descr="-張公其昀年表式陳列 透視示意 2011.1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833497"/>
            <a:ext cx="1444752" cy="204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圖片 14" descr="縮 -陳列室透視示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065745"/>
            <a:ext cx="1944216" cy="137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圖片 25" descr="-南大展場設計-模型 0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725144"/>
            <a:ext cx="2088232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600400" cy="418058"/>
          </a:xfrm>
        </p:spPr>
        <p:txBody>
          <a:bodyPr/>
          <a:lstStyle/>
          <a:p>
            <a:pPr algn="ctr"/>
            <a:r>
              <a:rPr lang="zh-TW" altLang="zh-TW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lang="zh-TW" altLang="en-US" sz="2000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lang="zh-TW" altLang="en-US" sz="2000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87824" y="1412776"/>
            <a:ext cx="3240360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endParaRPr lang="en-US" altLang="zh-TW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ts val="2000"/>
              </a:lnSpc>
            </a:pPr>
            <a:r>
              <a:rPr lang="zh-TW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文大張創辦人紀念展</a:t>
            </a:r>
            <a:endParaRPr lang="en-US" altLang="zh-TW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177800" indent="-177800">
              <a:lnSpc>
                <a:spcPts val="2000"/>
              </a:lnSpc>
            </a:pPr>
            <a:endParaRPr lang="en-US" altLang="zh-TW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12" name="圖片 11" descr="+-南大張其昀先生展場 第六階段 061.jpg"/>
          <p:cNvPicPr>
            <a:picLocks noChangeAspect="1"/>
          </p:cNvPicPr>
          <p:nvPr/>
        </p:nvPicPr>
        <p:blipFill>
          <a:blip r:embed="rId2" cstate="print"/>
          <a:srcRect l="6048" t="12945" r="17345" b="6425"/>
          <a:stretch>
            <a:fillRect/>
          </a:stretch>
        </p:blipFill>
        <p:spPr>
          <a:xfrm>
            <a:off x="3059832" y="2204864"/>
            <a:ext cx="2736304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 descr="+-南大張其昀先生展場 前段 022.jpg"/>
          <p:cNvPicPr>
            <a:picLocks noChangeAspect="1"/>
          </p:cNvPicPr>
          <p:nvPr/>
        </p:nvPicPr>
        <p:blipFill>
          <a:blip r:embed="rId3" cstate="print"/>
          <a:srcRect l="11046"/>
          <a:stretch>
            <a:fillRect/>
          </a:stretch>
        </p:blipFill>
        <p:spPr>
          <a:xfrm>
            <a:off x="353956" y="2925184"/>
            <a:ext cx="256186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 descr="+-南大張其昀先生展場 後段 025.jpg"/>
          <p:cNvPicPr>
            <a:picLocks noChangeAspect="1"/>
          </p:cNvPicPr>
          <p:nvPr/>
        </p:nvPicPr>
        <p:blipFill>
          <a:blip r:embed="rId4" cstate="print"/>
          <a:srcRect l="3248" t="2217" r="7428" b="4670"/>
          <a:stretch>
            <a:fillRect/>
          </a:stretch>
        </p:blipFill>
        <p:spPr>
          <a:xfrm>
            <a:off x="5940152" y="2924944"/>
            <a:ext cx="276279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2000" y="1182231"/>
            <a:ext cx="3600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唐宋</a:t>
            </a:r>
            <a:r>
              <a:rPr lang="zh-TW" altLang="en-US" sz="2400" dirty="0" smtClean="0">
                <a:latin typeface="+mj-ea"/>
                <a:ea typeface="+mj-ea"/>
              </a:rPr>
              <a:t>書畫</a:t>
            </a:r>
            <a:r>
              <a:rPr lang="zh-TW" altLang="en-US" sz="2400" dirty="0" smtClean="0">
                <a:latin typeface="+mn-ea"/>
                <a:ea typeface="+mn-ea"/>
              </a:rPr>
              <a:t>，有很高的歷史價值、藝術價值，當然算是珍貴文物。</a:t>
            </a:r>
            <a:endParaRPr lang="en-US" altLang="zh-TW" sz="2400" dirty="0" smtClean="0">
              <a:latin typeface="+mn-ea"/>
              <a:ea typeface="+mn-ea"/>
            </a:endParaRPr>
          </a:p>
          <a:p>
            <a:pPr algn="ctr"/>
            <a:endParaRPr lang="en-US" altLang="zh-TW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/>
            <a:r>
              <a:rPr lang="zh-TW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（國立故宮博物院藏品）</a:t>
            </a:r>
            <a:endParaRPr lang="en-US" altLang="zh-TW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0112" y="33265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</a:t>
            </a:r>
            <a:endParaRPr lang="zh-TW" altLang="en-US" sz="2000" dirty="0"/>
          </a:p>
        </p:txBody>
      </p:sp>
      <p:pic>
        <p:nvPicPr>
          <p:cNvPr id="11" name="圖片 10" descr="-早春圖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878" y="1196752"/>
            <a:ext cx="3210074" cy="469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 descr="-宮樂圖 K2A000357N000000000AA-2009.0319.jpg"/>
          <p:cNvPicPr>
            <a:picLocks noChangeAspect="1"/>
          </p:cNvPicPr>
          <p:nvPr/>
        </p:nvPicPr>
        <p:blipFill>
          <a:blip r:embed="rId3" cstate="print"/>
          <a:srcRect l="1786" t="2520" r="1889" b="4240"/>
          <a:stretch>
            <a:fillRect/>
          </a:stretch>
        </p:blipFill>
        <p:spPr>
          <a:xfrm>
            <a:off x="4499992" y="3356992"/>
            <a:ext cx="3672408" cy="251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03D9B2-00BE-40FA-B6E7-C543EA6592B7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pic>
        <p:nvPicPr>
          <p:cNvPr id="21508" name="圖片 5" descr="+文藝紹興-手卷固定-夏圭 溪山清遠DSC_01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918253" cy="360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1476375" y="5300663"/>
            <a:ext cx="6408738" cy="865187"/>
          </a:xfrm>
        </p:spPr>
        <p:txBody>
          <a:bodyPr/>
          <a:lstStyle/>
          <a:p>
            <a:pPr marL="0" indent="0" algn="just" eaLnBrk="1" hangingPunct="1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Font typeface="Arial" charset="0"/>
              <a:buNone/>
              <a:defRPr/>
            </a:pPr>
            <a:r>
              <a:rPr lang="zh-TW" altLang="zh-TW" sz="2000" dirty="0" smtClean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此櫃內之圖書為仰角展示，所以須在其下方製作</a:t>
            </a:r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「 </a:t>
            </a:r>
            <a:r>
              <a:rPr lang="en-US" altLang="zh-TW" sz="2000" dirty="0" smtClean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L</a:t>
            </a:r>
            <a:r>
              <a:rPr lang="zh-TW" altLang="en-US" sz="2000" dirty="0" smtClean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 」</a:t>
            </a:r>
            <a:r>
              <a:rPr lang="en-US" altLang="zh-TW" sz="2000" dirty="0" smtClean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 </a:t>
            </a:r>
            <a:r>
              <a:rPr lang="zh-TW" altLang="zh-TW" sz="2000" dirty="0" smtClean="0">
                <a:solidFill>
                  <a:schemeClr val="tx1">
                    <a:lumMod val="5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型之壓克力板，支撐書籍避免滑落。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6E5FE13-ACFE-436D-8EDF-96C9C1F75D57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24580" name="圖片 3" descr="+文藝紹興-圖書固定DSC_0107.JPG"/>
          <p:cNvPicPr>
            <a:picLocks noChangeAspect="1"/>
          </p:cNvPicPr>
          <p:nvPr/>
        </p:nvPicPr>
        <p:blipFill>
          <a:blip r:embed="rId2" cstate="print"/>
          <a:srcRect t="50580" b="23771"/>
          <a:stretch>
            <a:fillRect/>
          </a:stretch>
        </p:blipFill>
        <p:spPr bwMode="auto">
          <a:xfrm>
            <a:off x="1259632" y="2204864"/>
            <a:ext cx="6681416" cy="216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B6272E0-2DC3-478B-A7FF-E47BA670DE2C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4" name="圖片 3" descr="017+展覽-裝置-素描 2001 01.jpg"/>
          <p:cNvPicPr>
            <a:picLocks noChangeAspect="1"/>
          </p:cNvPicPr>
          <p:nvPr/>
        </p:nvPicPr>
        <p:blipFill>
          <a:blip r:embed="rId2" cstate="print"/>
          <a:srcRect r="1538"/>
          <a:stretch>
            <a:fillRect/>
          </a:stretch>
        </p:blipFill>
        <p:spPr>
          <a:xfrm>
            <a:off x="2339752" y="1124744"/>
            <a:ext cx="4392488" cy="453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56FA693-B4C0-4744-8610-6FD6A46EDF4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4" name="圖片 3" descr="019+展覽-裝置-版畫素描雙面.jpg"/>
          <p:cNvPicPr>
            <a:picLocks noChangeAspect="1"/>
          </p:cNvPicPr>
          <p:nvPr/>
        </p:nvPicPr>
        <p:blipFill>
          <a:blip r:embed="rId2" cstate="print"/>
          <a:srcRect l="16939" t="6429" r="24349" b="6775"/>
          <a:stretch>
            <a:fillRect/>
          </a:stretch>
        </p:blipFill>
        <p:spPr>
          <a:xfrm>
            <a:off x="2915816" y="955526"/>
            <a:ext cx="3600400" cy="486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CA5B48-0835-455C-AAE4-A3E6CFDC323C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10" name="圖片 9" descr="+DSCF0048羅浮宮-埃及展2003.12.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858" y="1052736"/>
            <a:ext cx="3822350" cy="441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6EE25F4-250F-4F5F-B8B0-D70BA7B2D264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29700" name="圖片 3" descr="021+展覽-裝置-玻璃器 017.jpg"/>
          <p:cNvPicPr>
            <a:picLocks noChangeAspect="1"/>
          </p:cNvPicPr>
          <p:nvPr/>
        </p:nvPicPr>
        <p:blipFill>
          <a:blip r:embed="rId2" cstate="print"/>
          <a:srcRect t="2914" b="7035"/>
          <a:stretch>
            <a:fillRect/>
          </a:stretch>
        </p:blipFill>
        <p:spPr bwMode="auto">
          <a:xfrm>
            <a:off x="2843808" y="908720"/>
            <a:ext cx="3456384" cy="502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5DA5568-478F-49B9-8F0D-13FF54D38514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30724" name="圖片 3" descr="022+展覽-裝置-瓷瓶 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836712"/>
            <a:ext cx="2376264" cy="493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3779912" y="404664"/>
            <a:ext cx="4320480" cy="89492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spc="300" dirty="0" smtClean="0">
              <a:ln w="3200">
                <a:noFill/>
                <a:prstDash val="solid"/>
                <a:round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300" normalizeH="0" baseline="0" noProof="0" dirty="0" smtClean="0">
              <a:ln w="3200">
                <a:noFill/>
                <a:prstDash val="solid"/>
                <a:round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ea typeface="+mn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300" normalizeH="0" baseline="0" noProof="0" dirty="0" smtClean="0">
              <a:ln w="3200">
                <a:noFill/>
                <a:prstDash val="solid"/>
                <a:round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FDB865B-0BBA-4AA3-871D-17E9AC49C24E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7" name="圖片 6" descr="+康路展  裝置掛畫五金 DSCN9431.jpg"/>
          <p:cNvPicPr>
            <a:picLocks noChangeAspect="1"/>
          </p:cNvPicPr>
          <p:nvPr/>
        </p:nvPicPr>
        <p:blipFill>
          <a:blip r:embed="rId2" cstate="print"/>
          <a:srcRect l="16327"/>
          <a:stretch>
            <a:fillRect/>
          </a:stretch>
        </p:blipFill>
        <p:spPr>
          <a:xfrm>
            <a:off x="2944955" y="836712"/>
            <a:ext cx="3211221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+康路展 壓克力架+明鏡反射 DSCN95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642" b="6661"/>
          <a:stretch>
            <a:fillRect/>
          </a:stretch>
        </p:blipFill>
        <p:spPr>
          <a:xfrm>
            <a:off x="2555776" y="1340768"/>
            <a:ext cx="3948671" cy="404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日期版面配置區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2D1DC95-5A8F-48DE-A447-BA4CA9891048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043608" y="2031975"/>
            <a:ext cx="7067128" cy="3197225"/>
          </a:xfrm>
        </p:spPr>
        <p:txBody>
          <a:bodyPr>
            <a:normAutofit/>
          </a:bodyPr>
          <a:lstStyle/>
          <a:p>
            <a:pPr eaLnBrk="1" hangingPunct="1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zh-TW" sz="2400" dirty="0" smtClean="0">
                <a:latin typeface="+mn-ea"/>
              </a:rPr>
              <a:t>為了文物展示陳列，必須作全面且周延的籌畫，例如：建築、展櫃、展架、展台和各種形式的陳設用品、展示裝置等，都得</a:t>
            </a:r>
            <a:r>
              <a:rPr lang="zh-TW" altLang="en-US" sz="2400" dirty="0" smtClean="0">
                <a:latin typeface="+mn-ea"/>
              </a:rPr>
              <a:t>綜合研究</a:t>
            </a:r>
            <a:r>
              <a:rPr lang="zh-TW" altLang="zh-TW" sz="2400" dirty="0" smtClean="0">
                <a:latin typeface="+mn-ea"/>
              </a:rPr>
              <a:t>設計。</a:t>
            </a:r>
            <a:endParaRPr lang="en-US" altLang="zh-TW" sz="2400" dirty="0" smtClean="0">
              <a:latin typeface="+mn-ea"/>
            </a:endParaRPr>
          </a:p>
          <a:p>
            <a:pPr eaLnBrk="1" hangingPunct="1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2400" dirty="0" smtClean="0">
                <a:latin typeface="+mn-ea"/>
              </a:rPr>
              <a:t>觀眾在展場內遵守參觀規範，也算是對文化遺產的尊重。</a:t>
            </a:r>
            <a:endParaRPr lang="en-US" altLang="zh-TW" sz="2400" dirty="0" smtClean="0">
              <a:latin typeface="+mn-ea"/>
            </a:endParaRPr>
          </a:p>
          <a:p>
            <a:pPr eaLnBrk="1" hangingPunct="1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2400" dirty="0" smtClean="0">
                <a:latin typeface="+mn-ea"/>
              </a:rPr>
              <a:t>文物如何能達到最好的照顧，需要所有愛護文物者共同的努力。</a:t>
            </a:r>
            <a:endParaRPr lang="en-US" altLang="zh-TW" sz="2400" dirty="0" smtClean="0">
              <a:latin typeface="+mn-ea"/>
            </a:endParaRPr>
          </a:p>
          <a:p>
            <a:pPr eaLnBrk="1" hangingPunct="1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zh-TW" altLang="zh-TW" sz="2400" dirty="0" smtClean="0">
              <a:latin typeface="+mn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30E749E-393F-40F1-A75C-9E776543BBC0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3625552" y="980728"/>
            <a:ext cx="1810544" cy="7563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zh-TW" sz="3200" b="1" spc="600" dirty="0" smtClean="0">
                <a:ln w="3200">
                  <a:noFill/>
                  <a:prstDash val="solid"/>
                  <a:rou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結語 </a:t>
            </a:r>
            <a:endParaRPr lang="zh-TW" altLang="en-US" sz="3200" spc="600" dirty="0" smtClean="0">
              <a:ln w="3200">
                <a:noFill/>
                <a:prstDash val="solid"/>
                <a:round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+-多寶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6706" y="980728"/>
            <a:ext cx="326983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2013/05/10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5576" y="4729207"/>
            <a:ext cx="78488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前朝的玉器、多寶格珍玩等，具有歷史、藝術、科學價值的人類遺產，毫無疑問都算是文物。</a:t>
            </a:r>
            <a:endParaRPr lang="en-US" altLang="zh-TW" sz="2400" dirty="0" smtClean="0">
              <a:latin typeface="+mn-ea"/>
              <a:ea typeface="+mn-ea"/>
            </a:endParaRPr>
          </a:p>
          <a:p>
            <a:pPr algn="ctr"/>
            <a:r>
              <a:rPr lang="zh-TW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（國立故宮博物院藏品）</a:t>
            </a:r>
            <a:endParaRPr lang="en-US" altLang="zh-TW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endParaRPr lang="zh-TW" alt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0112" y="33265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</a:t>
            </a:r>
            <a:endParaRPr lang="zh-TW" altLang="en-US" sz="2000" dirty="0"/>
          </a:p>
        </p:txBody>
      </p:sp>
      <p:pic>
        <p:nvPicPr>
          <p:cNvPr id="10" name="圖片 9" descr="翠玉白菜(縮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1282" y="2038905"/>
            <a:ext cx="1728192" cy="244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 descr="-璽印-古稀天子之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971627"/>
            <a:ext cx="1955266" cy="146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 descr="-象牙球-J1G000005N000000000PAA-03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3090" y="1340768"/>
            <a:ext cx="1581852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043608" y="2031975"/>
            <a:ext cx="7067128" cy="31972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不管漲價不漲價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algn="ctr" eaLnBrk="1" hangingPunct="1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2400" dirty="0" smtClean="0">
                <a:latin typeface="+mn-ea"/>
              </a:rPr>
              <a:t>國立故宮博物院免費參觀時段</a:t>
            </a:r>
            <a:endParaRPr lang="en-US" altLang="zh-TW" sz="2400" dirty="0" smtClean="0">
              <a:latin typeface="+mn-ea"/>
            </a:endParaRPr>
          </a:p>
          <a:p>
            <a:pPr algn="ctr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2400" dirty="0" smtClean="0">
                <a:latin typeface="+mn-ea"/>
              </a:rPr>
              <a:t>週五、週六晚間</a:t>
            </a:r>
            <a:endParaRPr lang="en-US" altLang="zh-TW" sz="2400" dirty="0" smtClean="0">
              <a:latin typeface="+mn-ea"/>
            </a:endParaRPr>
          </a:p>
          <a:p>
            <a:pPr algn="ctr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altLang="zh-TW" sz="2400" dirty="0" smtClean="0">
                <a:latin typeface="+mn-ea"/>
              </a:rPr>
              <a:t>18</a:t>
            </a:r>
            <a:r>
              <a:rPr lang="zh-TW" altLang="en-US" sz="2400" dirty="0" smtClean="0">
                <a:latin typeface="+mn-ea"/>
              </a:rPr>
              <a:t>：</a:t>
            </a:r>
            <a:r>
              <a:rPr lang="en-US" altLang="zh-TW" sz="2400" dirty="0" smtClean="0">
                <a:latin typeface="+mn-ea"/>
              </a:rPr>
              <a:t>30 </a:t>
            </a:r>
            <a:r>
              <a:rPr lang="zh-TW" altLang="en-US" sz="2400" dirty="0" smtClean="0">
                <a:latin typeface="+mn-ea"/>
              </a:rPr>
              <a:t>～</a:t>
            </a:r>
            <a:r>
              <a:rPr lang="en-US" altLang="zh-TW" sz="2400" dirty="0" smtClean="0">
                <a:latin typeface="+mn-ea"/>
              </a:rPr>
              <a:t>21</a:t>
            </a:r>
            <a:r>
              <a:rPr lang="zh-TW" altLang="en-US" sz="2400" dirty="0" smtClean="0">
                <a:latin typeface="+mn-ea"/>
              </a:rPr>
              <a:t>：</a:t>
            </a:r>
            <a:r>
              <a:rPr lang="en-US" altLang="zh-TW" sz="2400" dirty="0" smtClean="0">
                <a:latin typeface="+mn-ea"/>
              </a:rPr>
              <a:t>00</a:t>
            </a:r>
          </a:p>
          <a:p>
            <a:pPr algn="ctr">
              <a:lnSpc>
                <a:spcPts val="3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2400" dirty="0" smtClean="0">
                <a:latin typeface="+mn-ea"/>
              </a:rPr>
              <a:t>（需帶國民身分證明）</a:t>
            </a:r>
            <a:endParaRPr lang="zh-TW" altLang="zh-TW" sz="2400" dirty="0" smtClean="0">
              <a:latin typeface="+mn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30E749E-393F-40F1-A75C-9E776543BBC0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3625552" y="980728"/>
            <a:ext cx="1810544" cy="75632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3200" b="1" spc="600" dirty="0" smtClean="0">
                <a:ln w="3200">
                  <a:noFill/>
                  <a:prstDash val="solid"/>
                  <a:rou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廣告</a:t>
            </a:r>
            <a:r>
              <a:rPr lang="zh-TW" altLang="zh-TW" sz="3200" b="1" spc="600" dirty="0" smtClean="0">
                <a:ln w="3200">
                  <a:noFill/>
                  <a:prstDash val="solid"/>
                  <a:round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endParaRPr lang="zh-TW" altLang="en-US" sz="3200" spc="600" dirty="0" smtClean="0">
              <a:ln w="3200">
                <a:noFill/>
                <a:prstDash val="solid"/>
                <a:round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508104" y="274638"/>
            <a:ext cx="3600400" cy="4180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文物展覽</a:t>
            </a:r>
            <a:r>
              <a:rPr kumimoji="0" lang="zh-TW" altLang="en-US" sz="2000" b="0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dobe 黑体 Std R" pitchFamily="34" charset="-128"/>
                <a:ea typeface="Adobe 黑体 Std R" pitchFamily="34" charset="-128"/>
                <a:cs typeface="+mj-cs"/>
              </a:rPr>
              <a:t>設計</a:t>
            </a:r>
            <a:endParaRPr kumimoji="0" lang="zh-TW" altLang="en-US" sz="20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dobe 黑体 Std R" pitchFamily="34" charset="-128"/>
              <a:ea typeface="Adobe 黑体 Std R" pitchFamily="34" charset="-128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24000"/>
            <a:ext cx="8229600" cy="4572000"/>
          </a:xfrm>
        </p:spPr>
        <p:txBody>
          <a:bodyPr/>
          <a:lstStyle/>
          <a:p>
            <a:pPr algn="ctr">
              <a:lnSpc>
                <a:spcPct val="300000"/>
              </a:lnSpc>
              <a:buFont typeface="Arial" charset="0"/>
              <a:buNone/>
              <a:defRPr/>
            </a:pPr>
            <a:r>
              <a:rPr lang="zh-TW" altLang="en-US" sz="3200" dirty="0" smtClean="0">
                <a:solidFill>
                  <a:schemeClr val="accent2"/>
                </a:solidFill>
                <a:latin typeface="Adobe 楷体 Std R" pitchFamily="18" charset="-128"/>
                <a:ea typeface="Adobe 楷体 Std R" pitchFamily="18" charset="-128"/>
              </a:rPr>
              <a:t>謝 謝  聆 聽</a:t>
            </a:r>
            <a:endParaRPr lang="en-US" altLang="zh-TW" sz="3200" dirty="0" smtClean="0">
              <a:solidFill>
                <a:schemeClr val="accent2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ctr">
              <a:buFont typeface="Arial" charset="0"/>
              <a:buNone/>
              <a:defRPr/>
            </a:pPr>
            <a:r>
              <a:rPr lang="zh-TW" altLang="en-US" sz="3200" dirty="0" smtClean="0">
                <a:solidFill>
                  <a:schemeClr val="accent2"/>
                </a:solidFill>
                <a:latin typeface="Adobe 楷体 Std R" pitchFamily="18" charset="-128"/>
                <a:ea typeface="Adobe 楷体 Std R" pitchFamily="18" charset="-128"/>
              </a:rPr>
              <a:t>歡 迎  賜 教 </a:t>
            </a:r>
            <a:endParaRPr lang="en-US" altLang="zh-TW" sz="3200" dirty="0" smtClean="0">
              <a:solidFill>
                <a:schemeClr val="accent2"/>
              </a:solidFill>
              <a:latin typeface="Adobe 楷体 Std R" pitchFamily="18" charset="-128"/>
              <a:ea typeface="Adobe 楷体 Std R" pitchFamily="18" charset="-128"/>
            </a:endParaRPr>
          </a:p>
          <a:p>
            <a:pPr algn="ctr">
              <a:buFont typeface="Arial" charset="0"/>
              <a:buNone/>
              <a:defRPr/>
            </a:pP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pPr algn="ctr">
              <a:buFont typeface="Arial" charset="0"/>
              <a:buNone/>
              <a:defRPr/>
            </a:pP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pPr algn="ctr">
              <a:buFont typeface="Arial" charset="0"/>
              <a:buNone/>
              <a:defRPr/>
            </a:pPr>
            <a:r>
              <a:rPr lang="zh-TW" altLang="en-US" sz="2000" dirty="0" smtClean="0">
                <a:latin typeface="Adobe 仿宋 Std R" pitchFamily="18" charset="-128"/>
                <a:ea typeface="Adobe 仿宋 Std R" pitchFamily="18" charset="-128"/>
              </a:rPr>
              <a:t>王復華</a:t>
            </a:r>
            <a:endParaRPr lang="en-US" altLang="zh-TW" sz="2000" dirty="0" smtClean="0">
              <a:latin typeface="Adobe 仿宋 Std R" pitchFamily="18" charset="-128"/>
              <a:ea typeface="Adobe 仿宋 Std R" pitchFamily="18" charset="-128"/>
            </a:endParaRPr>
          </a:p>
          <a:p>
            <a:pPr algn="ctr">
              <a:buFont typeface="Arial" charset="0"/>
              <a:buNone/>
              <a:defRPr/>
            </a:pPr>
            <a:r>
              <a:rPr lang="en-US" altLang="zh-TW" sz="2000" i="1" dirty="0" smtClean="0">
                <a:latin typeface="Adobe 楷体 Std R" pitchFamily="18" charset="-128"/>
                <a:ea typeface="Adobe 楷体 Std R" pitchFamily="18" charset="-128"/>
                <a:cs typeface="Times New Roman" pitchFamily="18" charset="0"/>
              </a:rPr>
              <a:t>wangfuhua1951@yahoo.com.tw</a:t>
            </a:r>
            <a:endParaRPr lang="zh-TW" altLang="en-US" sz="2000" i="1" dirty="0">
              <a:latin typeface="Adobe 楷体 Std R" pitchFamily="18" charset="-128"/>
              <a:ea typeface="Adobe 楷体 Std R" pitchFamily="18" charset="-128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069F4FC-2745-4D5A-9031-510659ED3E58}" type="slidenum">
              <a:rPr lang="zh-TW" altLang="en-US" smtClean="0"/>
              <a:pPr>
                <a:defRPr/>
              </a:pPr>
              <a:t>41</a:t>
            </a:fld>
            <a:endParaRPr lang="zh-TW" alt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47664" y="5035823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古老的佛經、</a:t>
            </a:r>
            <a:r>
              <a:rPr lang="zh-TW" altLang="en-US" sz="2400" dirty="0" smtClean="0">
                <a:latin typeface="+mj-ea"/>
                <a:ea typeface="+mj-ea"/>
              </a:rPr>
              <a:t>書籍</a:t>
            </a:r>
            <a:r>
              <a:rPr lang="zh-TW" altLang="en-US" sz="2400" dirty="0" smtClean="0">
                <a:latin typeface="+mn-ea"/>
                <a:ea typeface="+mn-ea"/>
              </a:rPr>
              <a:t>、奏章等，也是重要的文物。</a:t>
            </a:r>
            <a:endParaRPr lang="en-US" altLang="zh-TW" sz="2400" dirty="0" smtClean="0">
              <a:latin typeface="+mn-ea"/>
              <a:ea typeface="+mn-ea"/>
            </a:endParaRPr>
          </a:p>
          <a:p>
            <a:pPr algn="ctr"/>
            <a:r>
              <a:rPr lang="zh-TW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（國立故宮博物院藏品）</a:t>
            </a:r>
            <a:endParaRPr lang="zh-TW" alt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0112" y="33265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</a:t>
            </a:r>
            <a:endParaRPr lang="zh-TW" altLang="en-US" sz="2000" dirty="0"/>
          </a:p>
        </p:txBody>
      </p:sp>
      <p:pic>
        <p:nvPicPr>
          <p:cNvPr id="11" name="內容版面配置區 10" descr="-龍藏經-DSCN6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3312368" cy="193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圖片 15" descr="DSC_0306.jpg"/>
          <p:cNvPicPr>
            <a:picLocks noChangeAspect="1"/>
          </p:cNvPicPr>
          <p:nvPr/>
        </p:nvPicPr>
        <p:blipFill>
          <a:blip r:embed="rId3" cstate="print"/>
          <a:srcRect l="4918" r="3279" b="4174"/>
          <a:stretch>
            <a:fillRect/>
          </a:stretch>
        </p:blipFill>
        <p:spPr>
          <a:xfrm>
            <a:off x="1216428" y="3212976"/>
            <a:ext cx="4435692" cy="1584176"/>
          </a:xfrm>
          <a:prstGeom prst="rect">
            <a:avLst/>
          </a:prstGeom>
        </p:spPr>
      </p:pic>
      <p:pic>
        <p:nvPicPr>
          <p:cNvPr id="17" name="圖片 16" descr="-四庫全書-DSCN6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052736"/>
            <a:ext cx="3456384" cy="3231097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複製 -台南市 民居 街屋 2008年DSCN24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836712"/>
            <a:ext cx="335756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726463" y="994083"/>
            <a:ext cx="387798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latin typeface="+mn-ea"/>
                <a:ea typeface="+mn-ea"/>
              </a:rPr>
              <a:t>這一棟民宅在台灣很常見，</a:t>
            </a:r>
            <a:endParaRPr lang="en-US" altLang="zh-TW" sz="2400" b="1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 smtClean="0">
                <a:latin typeface="+mn-ea"/>
                <a:ea typeface="+mn-ea"/>
              </a:rPr>
              <a:t>請指出這裡有什麼文物嗎？</a:t>
            </a:r>
            <a:endParaRPr lang="en-US" altLang="zh-TW" sz="2400" b="1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（台南市某街屋）</a:t>
            </a:r>
            <a:endParaRPr lang="en-US" altLang="zh-TW" sz="2400" b="1" dirty="0" smtClean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0032" y="2348880"/>
            <a:ext cx="2358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店名市招？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街道門牌？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電度表？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鐵捲門？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玻璃窗戶？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陽台圍欄？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電線礙子？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不鏽鋼儲水塔？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  <a:p>
            <a:r>
              <a:rPr lang="en-US" altLang="zh-TW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ea typeface="+mn-ea"/>
              </a:rPr>
              <a:t>……</a:t>
            </a:r>
          </a:p>
          <a:p>
            <a:endParaRPr lang="zh-TW" alt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80112" y="33265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</a:t>
            </a:r>
            <a:endParaRPr lang="zh-TW" altLang="en-US" sz="2000" dirty="0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8" cy="309634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2400" dirty="0" smtClean="0">
                <a:latin typeface="+mn-ea"/>
              </a:rPr>
              <a:t>請瀏覽一下，在我們這一間視廳室裡有沒有文物？</a:t>
            </a:r>
            <a:endParaRPr lang="en-US" altLang="zh-TW" sz="2400" dirty="0" smtClean="0">
              <a:latin typeface="+mn-ea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2400" dirty="0" smtClean="0">
                <a:latin typeface="+mn-ea"/>
              </a:rPr>
              <a:t>也許有些物件可能會是重要文物，</a:t>
            </a:r>
            <a:endParaRPr lang="en-US" altLang="zh-TW" sz="2400" dirty="0" smtClean="0">
              <a:latin typeface="+mn-ea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2400" dirty="0" smtClean="0">
                <a:latin typeface="+mn-ea"/>
              </a:rPr>
              <a:t>有些卻毫無收藏價值。</a:t>
            </a:r>
            <a:endParaRPr lang="en-US" altLang="zh-TW" sz="2400" dirty="0" smtClean="0">
              <a:latin typeface="+mn-ea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蒐藏者看重的文物：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TW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老 </a:t>
            </a: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、 </a:t>
            </a:r>
            <a:r>
              <a:rPr lang="zh-TW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好 </a:t>
            </a:r>
            <a:r>
              <a:rPr lang="zh-TW" alt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</a:rPr>
              <a:t>、 </a:t>
            </a:r>
            <a:r>
              <a:rPr lang="zh-TW" alt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少</a:t>
            </a:r>
            <a:endParaRPr lang="en-US" altLang="zh-TW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+mn-ea"/>
            </a:endParaRPr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en-US" altLang="zh-TW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ea"/>
            </a:endParaRPr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zh-TW" altLang="zh-TW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2C58FD9-EE64-46AB-9BE2-FE11D2DCBB37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580112" y="33265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31840" y="469552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歷史   珍品   孤品</a:t>
            </a:r>
            <a:endParaRPr lang="zh-TW" altLang="en-US" sz="24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9523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2400" b="1" dirty="0" smtClean="0">
                <a:solidFill>
                  <a:schemeClr val="tx1">
                    <a:lumMod val="95000"/>
                  </a:schemeClr>
                </a:solidFill>
                <a:latin typeface="+mn-ea"/>
              </a:rPr>
              <a:t>文物典藏是為了保存維護，</a:t>
            </a:r>
            <a:endParaRPr lang="en-US" altLang="zh-TW" sz="2400" b="1" dirty="0" smtClean="0">
              <a:solidFill>
                <a:schemeClr val="tx1">
                  <a:lumMod val="95000"/>
                </a:schemeClr>
              </a:solidFill>
              <a:latin typeface="+mn-ea"/>
            </a:endParaRPr>
          </a:p>
          <a:p>
            <a:pPr algn="ctr">
              <a:buNone/>
            </a:pPr>
            <a:r>
              <a:rPr lang="zh-TW" altLang="en-US" sz="2400" b="1" dirty="0" smtClean="0">
                <a:solidFill>
                  <a:schemeClr val="tx1">
                    <a:lumMod val="95000"/>
                  </a:schemeClr>
                </a:solidFill>
                <a:latin typeface="+mn-ea"/>
              </a:rPr>
              <a:t>典藏庫嚴格要求恆溫、恆濕、防火、防水、防盜、</a:t>
            </a:r>
            <a:endParaRPr lang="en-US" altLang="zh-TW" sz="2400" b="1" dirty="0" smtClean="0">
              <a:solidFill>
                <a:schemeClr val="tx1">
                  <a:lumMod val="95000"/>
                </a:schemeClr>
              </a:solidFill>
              <a:latin typeface="+mn-ea"/>
            </a:endParaRPr>
          </a:p>
          <a:p>
            <a:pPr algn="ctr">
              <a:buNone/>
            </a:pPr>
            <a:r>
              <a:rPr lang="zh-TW" altLang="en-US" sz="2400" b="1" dirty="0" smtClean="0">
                <a:solidFill>
                  <a:schemeClr val="tx1">
                    <a:lumMod val="95000"/>
                  </a:schemeClr>
                </a:solidFill>
                <a:latin typeface="+mn-ea"/>
              </a:rPr>
              <a:t>防空污、防光害、防蟲害、減震等等。</a:t>
            </a:r>
            <a:endParaRPr lang="en-US" altLang="zh-TW" sz="2400" b="1" dirty="0" smtClean="0">
              <a:solidFill>
                <a:schemeClr val="tx1">
                  <a:lumMod val="95000"/>
                </a:schemeClr>
              </a:solidFill>
              <a:latin typeface="+mn-ea"/>
            </a:endParaRPr>
          </a:p>
          <a:p>
            <a:pPr algn="ctr">
              <a:buNone/>
            </a:pPr>
            <a:endParaRPr lang="en-US" altLang="zh-TW" sz="2400" b="1" dirty="0" smtClean="0">
              <a:solidFill>
                <a:schemeClr val="tx1">
                  <a:lumMod val="95000"/>
                </a:schemeClr>
              </a:solidFill>
              <a:latin typeface="+mn-ea"/>
            </a:endParaRPr>
          </a:p>
          <a:p>
            <a:pPr algn="ctr">
              <a:buNone/>
            </a:pPr>
            <a:r>
              <a:rPr lang="zh-TW" altLang="en-US" sz="2400" b="1" dirty="0" smtClean="0">
                <a:solidFill>
                  <a:schemeClr val="tx1">
                    <a:lumMod val="95000"/>
                  </a:schemeClr>
                </a:solidFill>
                <a:latin typeface="+mn-ea"/>
              </a:rPr>
              <a:t>文物移到展廳陳列，難免存在某些安全上的風險，</a:t>
            </a:r>
            <a:endParaRPr lang="en-US" altLang="zh-TW" sz="2400" b="1" dirty="0" smtClean="0">
              <a:solidFill>
                <a:schemeClr val="tx1">
                  <a:lumMod val="95000"/>
                </a:schemeClr>
              </a:solidFill>
              <a:latin typeface="+mn-ea"/>
            </a:endParaRPr>
          </a:p>
          <a:p>
            <a:pPr algn="ctr">
              <a:buNone/>
            </a:pPr>
            <a:r>
              <a:rPr lang="zh-TW" altLang="en-US" sz="2400" b="1" dirty="0" smtClean="0">
                <a:solidFill>
                  <a:schemeClr val="tx1">
                    <a:lumMod val="95000"/>
                  </a:schemeClr>
                </a:solidFill>
                <a:latin typeface="+mn-ea"/>
              </a:rPr>
              <a:t>我們必須盡全力設法</a:t>
            </a:r>
            <a:r>
              <a:rPr lang="zh-TW" altLang="zh-TW" sz="2400" b="1" dirty="0" smtClean="0">
                <a:solidFill>
                  <a:schemeClr val="tx1">
                    <a:lumMod val="95000"/>
                  </a:schemeClr>
                </a:solidFill>
                <a:latin typeface="+mn-ea"/>
              </a:rPr>
              <a:t>保存維護</a:t>
            </a:r>
            <a:r>
              <a:rPr lang="zh-TW" altLang="en-US" sz="2400" b="1" dirty="0" smtClean="0">
                <a:solidFill>
                  <a:schemeClr val="tx1">
                    <a:lumMod val="95000"/>
                  </a:schemeClr>
                </a:solidFill>
                <a:latin typeface="+mn-ea"/>
              </a:rPr>
              <a:t>好文物。</a:t>
            </a:r>
            <a:endParaRPr lang="en-US" altLang="zh-TW" sz="2400" b="1" dirty="0" smtClean="0">
              <a:solidFill>
                <a:schemeClr val="tx1">
                  <a:lumMod val="95000"/>
                </a:schemeClr>
              </a:solidFill>
              <a:latin typeface="+mn-ea"/>
            </a:endParaRPr>
          </a:p>
          <a:p>
            <a:pPr algn="ctr">
              <a:buNone/>
            </a:pPr>
            <a:endParaRPr lang="en-US" altLang="zh-TW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+mn-ea"/>
            </a:endParaRPr>
          </a:p>
          <a:p>
            <a:pPr algn="ctr">
              <a:buNone/>
            </a:pPr>
            <a:r>
              <a:rPr lang="zh-TW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庫房</a:t>
            </a:r>
            <a:r>
              <a:rPr lang="en-US" altLang="zh-TW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-</a:t>
            </a:r>
            <a:r>
              <a:rPr lang="zh-TW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運送</a:t>
            </a:r>
            <a:r>
              <a:rPr lang="en-US" altLang="zh-TW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-</a:t>
            </a:r>
            <a:r>
              <a:rPr lang="zh-TW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布展</a:t>
            </a:r>
            <a:r>
              <a:rPr lang="en-US" altLang="zh-TW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-</a:t>
            </a:r>
            <a:r>
              <a:rPr lang="zh-TW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展覽</a:t>
            </a:r>
            <a:r>
              <a:rPr lang="en-US" altLang="zh-TW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-</a:t>
            </a:r>
            <a:r>
              <a:rPr lang="zh-TW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卸展</a:t>
            </a:r>
            <a:r>
              <a:rPr lang="en-US" altLang="zh-TW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-</a:t>
            </a:r>
            <a:r>
              <a:rPr lang="zh-TW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運送</a:t>
            </a:r>
            <a:r>
              <a:rPr lang="en-US" altLang="zh-TW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-</a:t>
            </a:r>
            <a:r>
              <a:rPr lang="zh-TW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庫房</a:t>
            </a:r>
            <a:endParaRPr lang="zh-TW" altLang="en-US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altLang="zh-TW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/>
            </a:r>
            <a:br>
              <a:rPr lang="en-US" altLang="zh-TW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</a:br>
            <a:endParaRPr lang="zh-TW" alt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ED6190-78C2-4144-AA54-3241DC8C600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80112" y="33265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endParaRPr lang="zh-TW" altLang="en-US" sz="2000" dirty="0"/>
          </a:p>
        </p:txBody>
      </p:sp>
    </p:spTree>
  </p:cSld>
  <p:clrMapOvr>
    <a:masterClrMapping/>
  </p:clrMapOvr>
  <p:transition spd="slow"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內容版面配置區 5" descr="ˇ固定通櫃設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70" r="16602" b="7574"/>
          <a:stretch>
            <a:fillRect/>
          </a:stretch>
        </p:blipFill>
        <p:spPr>
          <a:xfrm>
            <a:off x="4716016" y="2781288"/>
            <a:ext cx="306928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日期版面配置區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2013/05/10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6B649C0-C99F-41FB-9BCE-DD5D6195199F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pic>
        <p:nvPicPr>
          <p:cNvPr id="45060" name="圖片 7" descr="++陳列櫃.jpg"/>
          <p:cNvPicPr>
            <a:picLocks noChangeAspect="1"/>
          </p:cNvPicPr>
          <p:nvPr/>
        </p:nvPicPr>
        <p:blipFill>
          <a:blip r:embed="rId3" cstate="print"/>
          <a:srcRect r="22153"/>
          <a:stretch>
            <a:fillRect/>
          </a:stretch>
        </p:blipFill>
        <p:spPr bwMode="auto">
          <a:xfrm>
            <a:off x="1578251" y="980728"/>
            <a:ext cx="2417685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4572000" y="1097449"/>
            <a:ext cx="33843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dirty="0" smtClean="0">
                <a:latin typeface="+mn-ea"/>
                <a:ea typeface="+mn-ea"/>
              </a:rPr>
              <a:t>文物館的建築、展覽室的環境、陳列</a:t>
            </a:r>
            <a:r>
              <a:rPr lang="zh-TW" altLang="en-US" sz="2000" dirty="0">
                <a:latin typeface="+mn-ea"/>
                <a:ea typeface="+mn-ea"/>
              </a:rPr>
              <a:t>櫃</a:t>
            </a:r>
            <a:r>
              <a:rPr lang="zh-TW" altLang="en-US" sz="2000" dirty="0" smtClean="0">
                <a:latin typeface="+mn-ea"/>
                <a:ea typeface="+mn-ea"/>
              </a:rPr>
              <a:t>的設計都需要層層把關，才能有效維護文物安全。</a:t>
            </a:r>
            <a:endParaRPr lang="zh-TW" altLang="en-US" sz="2000" dirty="0">
              <a:latin typeface="+mn-ea"/>
              <a:ea typeface="+mn-ea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508104" y="346646"/>
            <a:ext cx="3600400" cy="418058"/>
          </a:xfrm>
        </p:spPr>
        <p:txBody>
          <a:bodyPr/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zh-TW" altLang="zh-TW" sz="2000" spc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文物展覽</a:t>
            </a:r>
            <a:r>
              <a:rPr lang="zh-TW" altLang="en-US" sz="2000" spc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設計</a:t>
            </a:r>
            <a:endParaRPr lang="zh-TW" altLang="en-US" sz="2000" spc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4142</TotalTime>
  <Words>1098</Words>
  <Application>Microsoft Office PowerPoint</Application>
  <PresentationFormat>如螢幕大小 (4:3)</PresentationFormat>
  <Paragraphs>251</Paragraphs>
  <Slides>41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宣紙</vt:lpstr>
      <vt:lpstr>     漫談 文物展覽設計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文物展覽設計</vt:lpstr>
      <vt:lpstr>文物展覽設計</vt:lpstr>
      <vt:lpstr>文物展覽設計</vt:lpstr>
      <vt:lpstr>投影片 12</vt:lpstr>
      <vt:lpstr>文物展覽設計</vt:lpstr>
      <vt:lpstr>   。  </vt:lpstr>
      <vt:lpstr>投影片 15</vt:lpstr>
      <vt:lpstr>投影片 16</vt:lpstr>
      <vt:lpstr>投影片 17</vt:lpstr>
      <vt:lpstr> 展場空間設計  機能理性　陳設品味    圖說版面設計  詮釋簡明 　閱覽舒適  </vt:lpstr>
      <vt:lpstr>投影片 19</vt:lpstr>
      <vt:lpstr>投影片 20</vt:lpstr>
      <vt:lpstr>展場空間設計</vt:lpstr>
      <vt:lpstr>投影片 22</vt:lpstr>
      <vt:lpstr>投影片 23</vt:lpstr>
      <vt:lpstr>投影片 24</vt:lpstr>
      <vt:lpstr>投影片 25</vt:lpstr>
      <vt:lpstr>投影片 26</vt:lpstr>
      <vt:lpstr>文物展覽設計</vt:lpstr>
      <vt:lpstr>文物展覽設計</vt:lpstr>
      <vt:lpstr>文物展覽設計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結語 </vt:lpstr>
      <vt:lpstr>廣告 </vt:lpstr>
      <vt:lpstr>投影片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談博物館文物之  展品陳設與安全裝置</dc:title>
  <cp:lastModifiedBy>cic</cp:lastModifiedBy>
  <cp:revision>396</cp:revision>
  <dcterms:modified xsi:type="dcterms:W3CDTF">2013-05-10T04:22:56Z</dcterms:modified>
</cp:coreProperties>
</file>